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80" r:id="rId24"/>
    <p:sldId id="277" r:id="rId25"/>
    <p:sldId id="281" r:id="rId26"/>
    <p:sldId id="282" r:id="rId27"/>
    <p:sldId id="278" r:id="rId28"/>
    <p:sldId id="279" r:id="rId29"/>
  </p:sldIdLst>
  <p:sldSz cx="9144000" cy="5143500" type="screen16x9"/>
  <p:notesSz cx="6858000" cy="9144000"/>
  <p:embeddedFontLst>
    <p:embeddedFont>
      <p:font typeface="Montserrat" panose="00000500000000000000"/>
      <p:regular r:id="rId33"/>
    </p:embeddedFont>
    <p:embeddedFont>
      <p:font typeface="Lato" panose="020F0502020204030203"/>
      <p:regular r:id="rId34"/>
    </p:embeddedFont>
    <p:embeddedFont>
      <p:font typeface="Calibri" panose="020F0502020204030204"/>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19" d="100"/>
          <a:sy n="119" d="100"/>
        </p:scale>
        <p:origin x="41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3.fntdata"/><Relationship Id="rId34" Type="http://schemas.openxmlformats.org/officeDocument/2006/relationships/font" Target="fonts/font2.fntdata"/><Relationship Id="rId33" Type="http://schemas.openxmlformats.org/officeDocument/2006/relationships/font" Target="fonts/font1.fntdata"/><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5"/>
        <p:cNvGrpSpPr/>
        <p:nvPr/>
      </p:nvGrpSpPr>
      <p:grpSpPr>
        <a:xfrm>
          <a:off x="0" y="0"/>
          <a:ext cx="0" cy="0"/>
          <a:chOff x="0" y="0"/>
          <a:chExt cx="0" cy="0"/>
        </a:xfrm>
      </p:grpSpPr>
      <p:sp>
        <p:nvSpPr>
          <p:cNvPr id="196" name="Google Shape;196;g29ebf83d1c9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ebf83d1c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3"/>
        <p:cNvGrpSpPr/>
        <p:nvPr/>
      </p:nvGrpSpPr>
      <p:grpSpPr>
        <a:xfrm>
          <a:off x="0" y="0"/>
          <a:ext cx="0" cy="0"/>
          <a:chOff x="0" y="0"/>
          <a:chExt cx="0" cy="0"/>
        </a:xfrm>
      </p:grpSpPr>
      <p:sp>
        <p:nvSpPr>
          <p:cNvPr id="204" name="Google Shape;204;g29ebf83d1c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ebf83d1c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Clr>
                <a:schemeClr val="dk1"/>
              </a:buClr>
              <a:buSzPts val="1100"/>
              <a:buFont typeface="Arial" panose="020B0604020202020204"/>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0"/>
        <p:cNvGrpSpPr/>
        <p:nvPr/>
      </p:nvGrpSpPr>
      <p:grpSpPr>
        <a:xfrm>
          <a:off x="0" y="0"/>
          <a:ext cx="0" cy="0"/>
          <a:chOff x="0" y="0"/>
          <a:chExt cx="0" cy="0"/>
        </a:xfrm>
      </p:grpSpPr>
      <p:sp>
        <p:nvSpPr>
          <p:cNvPr id="211" name="Google Shape;211;g29ebf83d1c9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ebf83d1c9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8"/>
        <p:cNvGrpSpPr/>
        <p:nvPr/>
      </p:nvGrpSpPr>
      <p:grpSpPr>
        <a:xfrm>
          <a:off x="0" y="0"/>
          <a:ext cx="0" cy="0"/>
          <a:chOff x="0" y="0"/>
          <a:chExt cx="0" cy="0"/>
        </a:xfrm>
      </p:grpSpPr>
      <p:sp>
        <p:nvSpPr>
          <p:cNvPr id="219" name="Google Shape;219;g29ebf83d1c9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9ebf83d1c9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5"/>
        <p:cNvGrpSpPr/>
        <p:nvPr/>
      </p:nvGrpSpPr>
      <p:grpSpPr>
        <a:xfrm>
          <a:off x="0" y="0"/>
          <a:ext cx="0" cy="0"/>
          <a:chOff x="0" y="0"/>
          <a:chExt cx="0" cy="0"/>
        </a:xfrm>
      </p:grpSpPr>
      <p:sp>
        <p:nvSpPr>
          <p:cNvPr id="226" name="Google Shape;226;g29ebf83d1c9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29ebf83d1c9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2"/>
        <p:cNvGrpSpPr/>
        <p:nvPr/>
      </p:nvGrpSpPr>
      <p:grpSpPr>
        <a:xfrm>
          <a:off x="0" y="0"/>
          <a:ext cx="0" cy="0"/>
          <a:chOff x="0" y="0"/>
          <a:chExt cx="0" cy="0"/>
        </a:xfrm>
      </p:grpSpPr>
      <p:sp>
        <p:nvSpPr>
          <p:cNvPr id="233" name="Google Shape;233;g29ebf83d1c9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ebf83d1c9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9"/>
        <p:cNvGrpSpPr/>
        <p:nvPr/>
      </p:nvGrpSpPr>
      <p:grpSpPr>
        <a:xfrm>
          <a:off x="0" y="0"/>
          <a:ext cx="0" cy="0"/>
          <a:chOff x="0" y="0"/>
          <a:chExt cx="0" cy="0"/>
        </a:xfrm>
      </p:grpSpPr>
      <p:sp>
        <p:nvSpPr>
          <p:cNvPr id="240" name="Google Shape;240;g29ebf83d1c9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9ebf83d1c9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7"/>
        <p:cNvGrpSpPr/>
        <p:nvPr/>
      </p:nvGrpSpPr>
      <p:grpSpPr>
        <a:xfrm>
          <a:off x="0" y="0"/>
          <a:ext cx="0" cy="0"/>
          <a:chOff x="0" y="0"/>
          <a:chExt cx="0" cy="0"/>
        </a:xfrm>
      </p:grpSpPr>
      <p:sp>
        <p:nvSpPr>
          <p:cNvPr id="248" name="Google Shape;248;g29ebf83d1c9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9ebf83d1c9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54"/>
        <p:cNvGrpSpPr/>
        <p:nvPr/>
      </p:nvGrpSpPr>
      <p:grpSpPr>
        <a:xfrm>
          <a:off x="0" y="0"/>
          <a:ext cx="0" cy="0"/>
          <a:chOff x="0" y="0"/>
          <a:chExt cx="0" cy="0"/>
        </a:xfrm>
      </p:grpSpPr>
      <p:sp>
        <p:nvSpPr>
          <p:cNvPr id="255" name="Google Shape;255;g29ebf83d1c9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9ebf83d1c9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5"/>
        <p:cNvGrpSpPr/>
        <p:nvPr/>
      </p:nvGrpSpPr>
      <p:grpSpPr>
        <a:xfrm>
          <a:off x="0" y="0"/>
          <a:ext cx="0" cy="0"/>
          <a:chOff x="0" y="0"/>
          <a:chExt cx="0" cy="0"/>
        </a:xfrm>
      </p:grpSpPr>
      <p:sp>
        <p:nvSpPr>
          <p:cNvPr id="266" name="Google Shape;266;g249c9f2833a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9c9f2833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8"/>
        <p:cNvGrpSpPr/>
        <p:nvPr/>
      </p:nvGrpSpPr>
      <p:grpSpPr>
        <a:xfrm>
          <a:off x="0" y="0"/>
          <a:ext cx="0" cy="0"/>
          <a:chOff x="0" y="0"/>
          <a:chExt cx="0" cy="0"/>
        </a:xfrm>
      </p:grpSpPr>
      <p:sp>
        <p:nvSpPr>
          <p:cNvPr id="139" name="Google Shape;139;g29e34dfb5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9e34dfb5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g29ef19edea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9ef19edea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86"/>
        <p:cNvGrpSpPr/>
        <p:nvPr/>
      </p:nvGrpSpPr>
      <p:grpSpPr>
        <a:xfrm>
          <a:off x="0" y="0"/>
          <a:ext cx="0" cy="0"/>
          <a:chOff x="0" y="0"/>
          <a:chExt cx="0" cy="0"/>
        </a:xfrm>
      </p:grpSpPr>
      <p:sp>
        <p:nvSpPr>
          <p:cNvPr id="287" name="Google Shape;287;g29ef19edea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9ef19edea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1"/>
        <p:cNvGrpSpPr/>
        <p:nvPr/>
      </p:nvGrpSpPr>
      <p:grpSpPr>
        <a:xfrm>
          <a:off x="0" y="0"/>
          <a:ext cx="0" cy="0"/>
          <a:chOff x="0" y="0"/>
          <a:chExt cx="0" cy="0"/>
        </a:xfrm>
      </p:grpSpPr>
      <p:sp>
        <p:nvSpPr>
          <p:cNvPr id="292" name="Google Shape;292;g29ebf83d1c9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9ebf83d1c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97"/>
        <p:cNvGrpSpPr/>
        <p:nvPr/>
      </p:nvGrpSpPr>
      <p:grpSpPr>
        <a:xfrm>
          <a:off x="0" y="0"/>
          <a:ext cx="0" cy="0"/>
          <a:chOff x="0" y="0"/>
          <a:chExt cx="0" cy="0"/>
        </a:xfrm>
      </p:grpSpPr>
      <p:sp>
        <p:nvSpPr>
          <p:cNvPr id="298" name="Google Shape;298;g29ebf83d1c9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9ebf83d1c9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3"/>
        <p:cNvGrpSpPr/>
        <p:nvPr/>
      </p:nvGrpSpPr>
      <p:grpSpPr>
        <a:xfrm>
          <a:off x="0" y="0"/>
          <a:ext cx="0" cy="0"/>
          <a:chOff x="0" y="0"/>
          <a:chExt cx="0" cy="0"/>
        </a:xfrm>
      </p:grpSpPr>
      <p:sp>
        <p:nvSpPr>
          <p:cNvPr id="144" name="Google Shape;144;g249c9f2833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49c9f2833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0"/>
        <p:cNvGrpSpPr/>
        <p:nvPr/>
      </p:nvGrpSpPr>
      <p:grpSpPr>
        <a:xfrm>
          <a:off x="0" y="0"/>
          <a:ext cx="0" cy="0"/>
          <a:chOff x="0" y="0"/>
          <a:chExt cx="0" cy="0"/>
        </a:xfrm>
      </p:grpSpPr>
      <p:sp>
        <p:nvSpPr>
          <p:cNvPr id="151" name="Google Shape;151;g24a6279eb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4a6279eb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g29ee1c486b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9ee1c486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8"/>
        <p:cNvGrpSpPr/>
        <p:nvPr/>
      </p:nvGrpSpPr>
      <p:grpSpPr>
        <a:xfrm>
          <a:off x="0" y="0"/>
          <a:ext cx="0" cy="0"/>
          <a:chOff x="0" y="0"/>
          <a:chExt cx="0" cy="0"/>
        </a:xfrm>
      </p:grpSpPr>
      <p:sp>
        <p:nvSpPr>
          <p:cNvPr id="169" name="Google Shape;169;g29ee1c486bd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9ee1c486b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4"/>
        <p:cNvGrpSpPr/>
        <p:nvPr/>
      </p:nvGrpSpPr>
      <p:grpSpPr>
        <a:xfrm>
          <a:off x="0" y="0"/>
          <a:ext cx="0" cy="0"/>
          <a:chOff x="0" y="0"/>
          <a:chExt cx="0" cy="0"/>
        </a:xfrm>
      </p:grpSpPr>
      <p:sp>
        <p:nvSpPr>
          <p:cNvPr id="175" name="Google Shape;175;g29ee1c486bd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9ee1c486b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1"/>
        <p:cNvGrpSpPr/>
        <p:nvPr/>
      </p:nvGrpSpPr>
      <p:grpSpPr>
        <a:xfrm>
          <a:off x="0" y="0"/>
          <a:ext cx="0" cy="0"/>
          <a:chOff x="0" y="0"/>
          <a:chExt cx="0" cy="0"/>
        </a:xfrm>
      </p:grpSpPr>
      <p:sp>
        <p:nvSpPr>
          <p:cNvPr id="182" name="Google Shape;182;g29ebf83d1c9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9ebf83d1c9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8"/>
        <p:cNvGrpSpPr/>
        <p:nvPr/>
      </p:nvGrpSpPr>
      <p:grpSpPr>
        <a:xfrm>
          <a:off x="0" y="0"/>
          <a:ext cx="0" cy="0"/>
          <a:chOff x="0" y="0"/>
          <a:chExt cx="0" cy="0"/>
        </a:xfrm>
      </p:grpSpPr>
      <p:sp>
        <p:nvSpPr>
          <p:cNvPr id="189" name="Google Shape;189;g29ebf83d1c9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29ebf83d1c9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6000"/>
              </a:lnSpc>
              <a:spcBef>
                <a:spcPts val="0"/>
              </a:spcBef>
              <a:spcAft>
                <a:spcPts val="0"/>
              </a:spcAft>
              <a:buNone/>
            </a:pPr>
            <a:endParaRPr sz="1050">
              <a:solidFill>
                <a:schemeClr val="dk1"/>
              </a:solidFill>
              <a:highlight>
                <a:srgbClr val="F7F7F7"/>
              </a:highlight>
              <a:latin typeface="Courier New" panose="02070309020205020404"/>
              <a:ea typeface="Courier New" panose="02070309020205020404"/>
              <a:cs typeface="Courier New" panose="02070309020205020404"/>
              <a:sym typeface="Courier New" panose="02070309020205020404"/>
            </a:endParaRPr>
          </a:p>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1pPr>
            <a:lvl2pPr lvl="1">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2pPr>
            <a:lvl3pPr lvl="2">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3pPr>
            <a:lvl4pPr lvl="3">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4pPr>
            <a:lvl5pPr lvl="4">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5pPr>
            <a:lvl6pPr lvl="5">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6pPr>
            <a:lvl7pPr lvl="6">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7pPr>
            <a:lvl8pPr lvl="7">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8pPr>
            <a:lvl9pPr lvl="8">
              <a:spcBef>
                <a:spcPts val="0"/>
              </a:spcBef>
              <a:spcAft>
                <a:spcPts val="0"/>
              </a:spcAft>
              <a:buClr>
                <a:schemeClr val="lt1"/>
              </a:buClr>
              <a:buSzPts val="2800"/>
              <a:buFont typeface="Montserrat" panose="00000500000000000000"/>
              <a:buNone/>
              <a:defRPr sz="2800">
                <a:solidFill>
                  <a:schemeClr val="lt1"/>
                </a:solidFill>
                <a:latin typeface="Montserrat" panose="00000500000000000000"/>
                <a:ea typeface="Montserrat" panose="00000500000000000000"/>
                <a:cs typeface="Montserrat" panose="00000500000000000000"/>
                <a:sym typeface="Montserrat" panose="00000500000000000000"/>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panose="020F0502020204030203"/>
              <a:buChar char="●"/>
              <a:defRPr sz="1300">
                <a:solidFill>
                  <a:schemeClr val="l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0"/>
              </a:spcBef>
              <a:spcAft>
                <a:spcPts val="0"/>
              </a:spcAft>
              <a:buClr>
                <a:schemeClr val="lt1"/>
              </a:buClr>
              <a:buSzPts val="1100"/>
              <a:buFont typeface="Lato" panose="020F0502020204030203"/>
              <a:buChar char="■"/>
              <a:defRPr sz="1100">
                <a:solidFill>
                  <a:schemeClr val="lt1"/>
                </a:solidFill>
                <a:latin typeface="Lato" panose="020F0502020204030203"/>
                <a:ea typeface="Lato" panose="020F0502020204030203"/>
                <a:cs typeface="Lato" panose="020F0502020204030203"/>
                <a:sym typeface="Lato" panose="020F0502020204030203"/>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panose="020F0502020204030203"/>
                <a:ea typeface="Lato" panose="020F0502020204030203"/>
                <a:cs typeface="Lato" panose="020F0502020204030203"/>
                <a:sym typeface="Lato" panose="020F0502020204030203"/>
              </a:defRPr>
            </a:lvl1pPr>
            <a:lvl2pPr lvl="1" algn="r">
              <a:buNone/>
              <a:defRPr sz="1000">
                <a:solidFill>
                  <a:schemeClr val="lt1"/>
                </a:solidFill>
                <a:latin typeface="Lato" panose="020F0502020204030203"/>
                <a:ea typeface="Lato" panose="020F0502020204030203"/>
                <a:cs typeface="Lato" panose="020F0502020204030203"/>
                <a:sym typeface="Lato" panose="020F0502020204030203"/>
              </a:defRPr>
            </a:lvl2pPr>
            <a:lvl3pPr lvl="2" algn="r">
              <a:buNone/>
              <a:defRPr sz="1000">
                <a:solidFill>
                  <a:schemeClr val="lt1"/>
                </a:solidFill>
                <a:latin typeface="Lato" panose="020F0502020204030203"/>
                <a:ea typeface="Lato" panose="020F0502020204030203"/>
                <a:cs typeface="Lato" panose="020F0502020204030203"/>
                <a:sym typeface="Lato" panose="020F0502020204030203"/>
              </a:defRPr>
            </a:lvl3pPr>
            <a:lvl4pPr lvl="3" algn="r">
              <a:buNone/>
              <a:defRPr sz="1000">
                <a:solidFill>
                  <a:schemeClr val="lt1"/>
                </a:solidFill>
                <a:latin typeface="Lato" panose="020F0502020204030203"/>
                <a:ea typeface="Lato" panose="020F0502020204030203"/>
                <a:cs typeface="Lato" panose="020F0502020204030203"/>
                <a:sym typeface="Lato" panose="020F0502020204030203"/>
              </a:defRPr>
            </a:lvl4pPr>
            <a:lvl5pPr lvl="4" algn="r">
              <a:buNone/>
              <a:defRPr sz="1000">
                <a:solidFill>
                  <a:schemeClr val="lt1"/>
                </a:solidFill>
                <a:latin typeface="Lato" panose="020F0502020204030203"/>
                <a:ea typeface="Lato" panose="020F0502020204030203"/>
                <a:cs typeface="Lato" panose="020F0502020204030203"/>
                <a:sym typeface="Lato" panose="020F0502020204030203"/>
              </a:defRPr>
            </a:lvl5pPr>
            <a:lvl6pPr lvl="5" algn="r">
              <a:buNone/>
              <a:defRPr sz="1000">
                <a:solidFill>
                  <a:schemeClr val="lt1"/>
                </a:solidFill>
                <a:latin typeface="Lato" panose="020F0502020204030203"/>
                <a:ea typeface="Lato" panose="020F0502020204030203"/>
                <a:cs typeface="Lato" panose="020F0502020204030203"/>
                <a:sym typeface="Lato" panose="020F0502020204030203"/>
              </a:defRPr>
            </a:lvl6pPr>
            <a:lvl7pPr lvl="6" algn="r">
              <a:buNone/>
              <a:defRPr sz="1000">
                <a:solidFill>
                  <a:schemeClr val="lt1"/>
                </a:solidFill>
                <a:latin typeface="Lato" panose="020F0502020204030203"/>
                <a:ea typeface="Lato" panose="020F0502020204030203"/>
                <a:cs typeface="Lato" panose="020F0502020204030203"/>
                <a:sym typeface="Lato" panose="020F0502020204030203"/>
              </a:defRPr>
            </a:lvl7pPr>
            <a:lvl8pPr lvl="7" algn="r">
              <a:buNone/>
              <a:defRPr sz="1000">
                <a:solidFill>
                  <a:schemeClr val="lt1"/>
                </a:solidFill>
                <a:latin typeface="Lato" panose="020F0502020204030203"/>
                <a:ea typeface="Lato" panose="020F0502020204030203"/>
                <a:cs typeface="Lato" panose="020F0502020204030203"/>
                <a:sym typeface="Lato" panose="020F0502020204030203"/>
              </a:defRPr>
            </a:lvl8pPr>
            <a:lvl9pPr lvl="8" algn="r">
              <a:buNone/>
              <a:defRPr sz="1000">
                <a:solidFill>
                  <a:schemeClr val="l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subTitle" idx="1"/>
          </p:nvPr>
        </p:nvSpPr>
        <p:spPr>
          <a:xfrm>
            <a:off x="311700" y="3254000"/>
            <a:ext cx="8520600" cy="1336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1800" b="1" dirty="0"/>
              <a:t>INFO 570 Data Wrangling &amp; Analysis</a:t>
            </a:r>
            <a:endParaRPr sz="1800" b="1" dirty="0"/>
          </a:p>
          <a:p>
            <a:pPr marL="0" lvl="0" indent="0" algn="ctr" rtl="0">
              <a:spcBef>
                <a:spcPts val="0"/>
              </a:spcBef>
              <a:spcAft>
                <a:spcPts val="0"/>
              </a:spcAft>
              <a:buNone/>
            </a:pPr>
            <a:r>
              <a:rPr lang="en-GB" sz="1800" b="1" dirty="0"/>
              <a:t>Group 1</a:t>
            </a:r>
            <a:endParaRPr sz="1800" b="1" dirty="0"/>
          </a:p>
          <a:p>
            <a:pPr marL="0" lvl="0" indent="0" algn="ctr" rtl="0">
              <a:spcBef>
                <a:spcPts val="0"/>
              </a:spcBef>
              <a:spcAft>
                <a:spcPts val="0"/>
              </a:spcAft>
              <a:buNone/>
            </a:pPr>
            <a:endParaRPr b="1" dirty="0"/>
          </a:p>
          <a:p>
            <a:pPr marL="0" lvl="0" indent="0" algn="ctr" rtl="0">
              <a:spcBef>
                <a:spcPts val="0"/>
              </a:spcBef>
              <a:spcAft>
                <a:spcPts val="0"/>
              </a:spcAft>
              <a:buNone/>
            </a:pPr>
            <a:r>
              <a:rPr lang="en-GB" sz="2300" b="1" dirty="0"/>
              <a:t>	</a:t>
            </a:r>
            <a:r>
              <a:rPr lang="en-GB" sz="1900" b="1" dirty="0"/>
              <a:t>Ramat Ibrahim</a:t>
            </a:r>
            <a:r>
              <a:rPr lang="en-GB" sz="1800" b="1" dirty="0"/>
              <a:t>    	</a:t>
            </a:r>
            <a:r>
              <a:rPr lang="en-GB" sz="1900" b="1" dirty="0"/>
              <a:t>Maggie </a:t>
            </a:r>
            <a:endParaRPr sz="2300" b="1" dirty="0"/>
          </a:p>
        </p:txBody>
      </p:sp>
      <p:grpSp>
        <p:nvGrpSpPr>
          <p:cNvPr id="135" name="Google Shape;135;p13"/>
          <p:cNvGrpSpPr/>
          <p:nvPr/>
        </p:nvGrpSpPr>
        <p:grpSpPr>
          <a:xfrm>
            <a:off x="3908976" y="318000"/>
            <a:ext cx="4223599" cy="2859801"/>
            <a:chOff x="4237726" y="394200"/>
            <a:chExt cx="4223599" cy="2859801"/>
          </a:xfrm>
        </p:grpSpPr>
        <p:sp>
          <p:nvSpPr>
            <p:cNvPr id="136" name="Google Shape;136;p13"/>
            <p:cNvSpPr/>
            <p:nvPr/>
          </p:nvSpPr>
          <p:spPr>
            <a:xfrm>
              <a:off x="5758600" y="890825"/>
              <a:ext cx="1166700" cy="7848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137" name="Google Shape;137;p13"/>
            <p:cNvPicPr preferRelativeResize="0"/>
            <p:nvPr/>
          </p:nvPicPr>
          <p:blipFill>
            <a:blip r:embed="rId1"/>
            <a:stretch>
              <a:fillRect/>
            </a:stretch>
          </p:blipFill>
          <p:spPr>
            <a:xfrm>
              <a:off x="4237726" y="394200"/>
              <a:ext cx="4223599" cy="285980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Descriptive Analytics </a:t>
            </a:r>
            <a:r>
              <a:rPr lang="en-GB" sz="1300" b="1"/>
              <a:t>continued</a:t>
            </a:r>
            <a:r>
              <a:rPr lang="en-GB" b="1"/>
              <a:t> </a:t>
            </a:r>
            <a:r>
              <a:rPr lang="en-GB" sz="1100" b="1"/>
              <a:t>(Abeer)</a:t>
            </a:r>
            <a:endParaRPr sz="1100" b="1"/>
          </a:p>
        </p:txBody>
      </p:sp>
      <p:sp>
        <p:nvSpPr>
          <p:cNvPr id="200" name="Google Shape;200;p22"/>
          <p:cNvSpPr txBox="1">
            <a:spLocks noGrp="1"/>
          </p:cNvSpPr>
          <p:nvPr>
            <p:ph type="body" idx="1"/>
          </p:nvPr>
        </p:nvSpPr>
        <p:spPr>
          <a:xfrm>
            <a:off x="172500" y="3351225"/>
            <a:ext cx="8057100" cy="1095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700">
              <a:latin typeface="Calibri" panose="020F0502020204030204"/>
              <a:ea typeface="Calibri" panose="020F0502020204030204"/>
              <a:cs typeface="Calibri" panose="020F0502020204030204"/>
              <a:sym typeface="Calibri" panose="020F0502020204030204"/>
            </a:endParaRPr>
          </a:p>
          <a:p>
            <a:pPr marL="457200" lvl="0" indent="0" algn="l" rtl="0">
              <a:spcBef>
                <a:spcPts val="1200"/>
              </a:spcBef>
              <a:spcAft>
                <a:spcPts val="1200"/>
              </a:spcAft>
              <a:buNone/>
            </a:pPr>
          </a:p>
        </p:txBody>
      </p:sp>
      <p:pic>
        <p:nvPicPr>
          <p:cNvPr id="201" name="Google Shape;201;p22"/>
          <p:cNvPicPr preferRelativeResize="0"/>
          <p:nvPr/>
        </p:nvPicPr>
        <p:blipFill>
          <a:blip r:embed="rId1"/>
          <a:stretch>
            <a:fillRect/>
          </a:stretch>
        </p:blipFill>
        <p:spPr>
          <a:xfrm>
            <a:off x="1361375" y="1000950"/>
            <a:ext cx="6316749" cy="3294150"/>
          </a:xfrm>
          <a:prstGeom prst="rect">
            <a:avLst/>
          </a:prstGeom>
          <a:noFill/>
          <a:ln>
            <a:noFill/>
          </a:ln>
        </p:spPr>
      </p:pic>
      <p:sp>
        <p:nvSpPr>
          <p:cNvPr id="202" name="Google Shape;202;p22"/>
          <p:cNvSpPr txBox="1"/>
          <p:nvPr/>
        </p:nvSpPr>
        <p:spPr>
          <a:xfrm>
            <a:off x="1287100" y="4446825"/>
            <a:ext cx="6316800" cy="400200"/>
          </a:xfrm>
          <a:prstGeom prst="rect">
            <a:avLst/>
          </a:prstGeom>
          <a:noFill/>
          <a:ln>
            <a:noFill/>
          </a:ln>
        </p:spPr>
        <p:txBody>
          <a:bodyPr spcFirstLastPara="1" wrap="square" lIns="91425" tIns="91425" rIns="91425" bIns="91425" anchor="t" anchorCtr="0">
            <a:spAutoFit/>
          </a:bodyPr>
          <a:lstStyle/>
          <a:p>
            <a:pPr marL="0" lvl="0" indent="0" algn="l" rtl="0">
              <a:lnSpc>
                <a:spcPct val="136000"/>
              </a:lnSpc>
              <a:spcBef>
                <a:spcPts val="0"/>
              </a:spcBef>
              <a:spcAft>
                <a:spcPts val="0"/>
              </a:spcAft>
              <a:buNone/>
            </a:pPr>
            <a:r>
              <a:rPr lang="en-GB">
                <a:solidFill>
                  <a:schemeClr val="lt1"/>
                </a:solidFill>
                <a:highlight>
                  <a:schemeClr val="dk1"/>
                </a:highlight>
                <a:latin typeface="Calibri" panose="020F0502020204030204"/>
                <a:ea typeface="Calibri" panose="020F0502020204030204"/>
                <a:cs typeface="Calibri" panose="020F0502020204030204"/>
                <a:sym typeface="Calibri" panose="020F0502020204030204"/>
              </a:rPr>
              <a:t>visualize descriptive statistics of each variable</a:t>
            </a:r>
            <a:endParaRPr>
              <a:solidFill>
                <a:schemeClr val="lt1"/>
              </a:solidFill>
              <a:highlight>
                <a:schemeClr val="dk1"/>
              </a:highlight>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Dataset Visualization </a:t>
            </a:r>
            <a:r>
              <a:rPr lang="en-GB" sz="1100" b="1"/>
              <a:t>(Abeer)</a:t>
            </a:r>
            <a:endParaRPr sz="1100" b="1"/>
          </a:p>
        </p:txBody>
      </p:sp>
      <p:sp>
        <p:nvSpPr>
          <p:cNvPr id="208" name="Google Shape;208;p23"/>
          <p:cNvSpPr txBox="1">
            <a:spLocks noGrp="1"/>
          </p:cNvSpPr>
          <p:nvPr>
            <p:ph type="body" idx="1"/>
          </p:nvPr>
        </p:nvSpPr>
        <p:spPr>
          <a:xfrm>
            <a:off x="427000" y="1474125"/>
            <a:ext cx="3857400" cy="3004500"/>
          </a:xfrm>
          <a:prstGeom prst="rect">
            <a:avLst/>
          </a:prstGeom>
        </p:spPr>
        <p:txBody>
          <a:bodyPr spcFirstLastPara="1" wrap="square" lIns="91425" tIns="91425" rIns="91425" bIns="91425" anchor="t" anchorCtr="0">
            <a:normAutofit/>
          </a:bodyPr>
          <a:lstStyle/>
          <a:p>
            <a:pPr marL="457200" lvl="0" indent="0" algn="l" rtl="0">
              <a:spcBef>
                <a:spcPts val="0"/>
              </a:spcBef>
              <a:spcAft>
                <a:spcPts val="1200"/>
              </a:spcAft>
              <a:buNone/>
            </a:pPr>
            <a:r>
              <a:rPr lang="en-GB" sz="1400">
                <a:latin typeface="Calibri" panose="020F0502020204030204"/>
                <a:ea typeface="Calibri" panose="020F0502020204030204"/>
                <a:cs typeface="Calibri" panose="020F0502020204030204"/>
                <a:sym typeface="Calibri" panose="020F0502020204030204"/>
              </a:rPr>
              <a:t>Analyze closely genres  percentage in the dataset and found that edm has the highest share of 18%, and lowest is rock which is 15%.</a:t>
            </a:r>
            <a:endParaRPr sz="1400">
              <a:latin typeface="Calibri" panose="020F0502020204030204"/>
              <a:ea typeface="Calibri" panose="020F0502020204030204"/>
              <a:cs typeface="Calibri" panose="020F0502020204030204"/>
              <a:sym typeface="Calibri" panose="020F0502020204030204"/>
            </a:endParaRPr>
          </a:p>
        </p:txBody>
      </p:sp>
      <p:pic>
        <p:nvPicPr>
          <p:cNvPr id="209" name="Google Shape;209;p23"/>
          <p:cNvPicPr preferRelativeResize="0"/>
          <p:nvPr/>
        </p:nvPicPr>
        <p:blipFill>
          <a:blip r:embed="rId1"/>
          <a:stretch>
            <a:fillRect/>
          </a:stretch>
        </p:blipFill>
        <p:spPr>
          <a:xfrm>
            <a:off x="4572000" y="1043375"/>
            <a:ext cx="3949825" cy="368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Average Track Popularity by Genre </a:t>
            </a:r>
            <a:r>
              <a:rPr lang="en-GB" sz="1100" b="1"/>
              <a:t>(Abeer)</a:t>
            </a:r>
            <a:endParaRPr sz="1100" b="1"/>
          </a:p>
        </p:txBody>
      </p:sp>
      <p:sp>
        <p:nvSpPr>
          <p:cNvPr id="215" name="Google Shape;215;p24"/>
          <p:cNvSpPr txBox="1">
            <a:spLocks noGrp="1"/>
          </p:cNvSpPr>
          <p:nvPr>
            <p:ph type="body" idx="1"/>
          </p:nvPr>
        </p:nvSpPr>
        <p:spPr>
          <a:xfrm>
            <a:off x="427000" y="2142250"/>
            <a:ext cx="2648400" cy="1527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25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216" name="Google Shape;216;p24"/>
          <p:cNvPicPr preferRelativeResize="0"/>
          <p:nvPr/>
        </p:nvPicPr>
        <p:blipFill>
          <a:blip r:embed="rId1"/>
          <a:stretch>
            <a:fillRect/>
          </a:stretch>
        </p:blipFill>
        <p:spPr>
          <a:xfrm>
            <a:off x="1360475" y="1124775"/>
            <a:ext cx="6423076" cy="2629450"/>
          </a:xfrm>
          <a:prstGeom prst="rect">
            <a:avLst/>
          </a:prstGeom>
          <a:noFill/>
          <a:ln>
            <a:noFill/>
          </a:ln>
        </p:spPr>
      </p:pic>
      <p:sp>
        <p:nvSpPr>
          <p:cNvPr id="217" name="Google Shape;217;p24"/>
          <p:cNvSpPr txBox="1"/>
          <p:nvPr/>
        </p:nvSpPr>
        <p:spPr>
          <a:xfrm>
            <a:off x="1360475" y="4030450"/>
            <a:ext cx="6423000" cy="6306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800"/>
              </a:spcAft>
              <a:buNone/>
            </a:pPr>
            <a:r>
              <a:rPr lang="en-GB">
                <a:solidFill>
                  <a:schemeClr val="lt1"/>
                </a:solidFill>
                <a:latin typeface="Calibri" panose="020F0502020204030204"/>
                <a:ea typeface="Calibri" panose="020F0502020204030204"/>
                <a:cs typeface="Calibri" panose="020F0502020204030204"/>
                <a:sym typeface="Calibri" panose="020F0502020204030204"/>
              </a:rPr>
              <a:t>Pop genre has the highest average track popularity, followed by latin genre and the lowest in that graph is edm genre.</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5"/>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Track Popularity by Playlist </a:t>
            </a:r>
            <a:r>
              <a:rPr lang="en-GB" sz="1100" b="1"/>
              <a:t>(Abeer)</a:t>
            </a:r>
            <a:endParaRPr sz="1100" b="1"/>
          </a:p>
        </p:txBody>
      </p:sp>
      <p:sp>
        <p:nvSpPr>
          <p:cNvPr id="223" name="Google Shape;223;p25"/>
          <p:cNvSpPr txBox="1">
            <a:spLocks noGrp="1"/>
          </p:cNvSpPr>
          <p:nvPr>
            <p:ph type="body" idx="1"/>
          </p:nvPr>
        </p:nvSpPr>
        <p:spPr>
          <a:xfrm>
            <a:off x="427000" y="2142250"/>
            <a:ext cx="2648400" cy="1527000"/>
          </a:xfrm>
          <a:prstGeom prst="rect">
            <a:avLst/>
          </a:prstGeom>
        </p:spPr>
        <p:txBody>
          <a:bodyPr spcFirstLastPara="1" wrap="square" lIns="91425" tIns="91425" rIns="91425" bIns="91425" anchor="t" anchorCtr="0">
            <a:normAutofit lnSpcReduction="20000"/>
          </a:bodyPr>
          <a:lstStyle/>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Using boxplot to identify the most track popularity by playlist genre. </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It shows that pop genre has the highest track popularity followed by latin and the lowest is edm genre.</a:t>
            </a:r>
            <a:endParaRPr sz="140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224" name="Google Shape;224;p25"/>
          <p:cNvPicPr preferRelativeResize="0"/>
          <p:nvPr/>
        </p:nvPicPr>
        <p:blipFill>
          <a:blip r:embed="rId1"/>
          <a:stretch>
            <a:fillRect/>
          </a:stretch>
        </p:blipFill>
        <p:spPr>
          <a:xfrm>
            <a:off x="3227800" y="1000950"/>
            <a:ext cx="5763800" cy="3219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1297500" y="184750"/>
            <a:ext cx="7038900" cy="663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Genres of the Playlists </a:t>
            </a:r>
            <a:r>
              <a:rPr lang="en-GB" sz="1100" b="1"/>
              <a:t>(Abeer)</a:t>
            </a:r>
            <a:endParaRPr sz="1100" b="1"/>
          </a:p>
        </p:txBody>
      </p:sp>
      <p:sp>
        <p:nvSpPr>
          <p:cNvPr id="230" name="Google Shape;230;p26"/>
          <p:cNvSpPr txBox="1">
            <a:spLocks noGrp="1"/>
          </p:cNvSpPr>
          <p:nvPr>
            <p:ph type="body" idx="1"/>
          </p:nvPr>
        </p:nvSpPr>
        <p:spPr>
          <a:xfrm>
            <a:off x="427000" y="2142250"/>
            <a:ext cx="3857400" cy="663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40"/>
              <a:buNone/>
            </a:pPr>
            <a:r>
              <a:rPr lang="en-GB" sz="1400">
                <a:latin typeface="Calibri" panose="020F0502020204030204"/>
                <a:ea typeface="Calibri" panose="020F0502020204030204"/>
                <a:cs typeface="Calibri" panose="020F0502020204030204"/>
                <a:sym typeface="Calibri" panose="020F0502020204030204"/>
              </a:rPr>
              <a:t>Using pairplot we identified that genres of the playlists are mostly equally represented</a:t>
            </a:r>
            <a:endParaRPr sz="140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SzPts val="440"/>
              <a:buNone/>
            </a:pPr>
            <a:endParaRPr sz="520"/>
          </a:p>
        </p:txBody>
      </p:sp>
      <p:pic>
        <p:nvPicPr>
          <p:cNvPr id="231" name="Google Shape;231;p26"/>
          <p:cNvPicPr preferRelativeResize="0"/>
          <p:nvPr/>
        </p:nvPicPr>
        <p:blipFill>
          <a:blip r:embed="rId1"/>
          <a:stretch>
            <a:fillRect/>
          </a:stretch>
        </p:blipFill>
        <p:spPr>
          <a:xfrm>
            <a:off x="4659500" y="767625"/>
            <a:ext cx="4301851" cy="4195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Song Key Feature over the Years </a:t>
            </a:r>
            <a:r>
              <a:rPr lang="en-GB" sz="1100" b="1"/>
              <a:t>(Abeer)</a:t>
            </a:r>
            <a:endParaRPr sz="1100" b="1"/>
          </a:p>
        </p:txBody>
      </p:sp>
      <p:sp>
        <p:nvSpPr>
          <p:cNvPr id="237" name="Google Shape;237;p27"/>
          <p:cNvSpPr txBox="1">
            <a:spLocks noGrp="1"/>
          </p:cNvSpPr>
          <p:nvPr>
            <p:ph type="body" idx="1"/>
          </p:nvPr>
        </p:nvSpPr>
        <p:spPr>
          <a:xfrm>
            <a:off x="427000" y="2142250"/>
            <a:ext cx="2648400" cy="1527000"/>
          </a:xfrm>
          <a:prstGeom prst="rect">
            <a:avLst/>
          </a:prstGeom>
        </p:spPr>
        <p:txBody>
          <a:bodyPr spcFirstLastPara="1" wrap="square" lIns="91425" tIns="91425" rIns="91425" bIns="91425" anchor="t" anchorCtr="0">
            <a:normAutofit fontScale="92500" lnSpcReduction="10000"/>
          </a:bodyPr>
          <a:lstStyle/>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Using time series (year) to show how each variable behave over the years.</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Energy, loudness, valence, and tempo genres started really high around 1960.</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25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238" name="Google Shape;238;p27"/>
          <p:cNvPicPr preferRelativeResize="0"/>
          <p:nvPr/>
        </p:nvPicPr>
        <p:blipFill>
          <a:blip r:embed="rId1"/>
          <a:stretch>
            <a:fillRect/>
          </a:stretch>
        </p:blipFill>
        <p:spPr>
          <a:xfrm>
            <a:off x="3227800" y="1000950"/>
            <a:ext cx="5574475" cy="3697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8"/>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Playlist genre </a:t>
            </a:r>
            <a:r>
              <a:rPr lang="en-GB" sz="1100" b="1"/>
              <a:t>(Abeer)</a:t>
            </a:r>
            <a:endParaRPr sz="1100" b="1"/>
          </a:p>
        </p:txBody>
      </p:sp>
      <p:sp>
        <p:nvSpPr>
          <p:cNvPr id="244" name="Google Shape;244;p28"/>
          <p:cNvSpPr txBox="1">
            <a:spLocks noGrp="1"/>
          </p:cNvSpPr>
          <p:nvPr>
            <p:ph type="body" idx="1"/>
          </p:nvPr>
        </p:nvSpPr>
        <p:spPr>
          <a:xfrm>
            <a:off x="427000" y="2142250"/>
            <a:ext cx="2648400" cy="15270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125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245" name="Google Shape;245;p28"/>
          <p:cNvPicPr preferRelativeResize="0"/>
          <p:nvPr/>
        </p:nvPicPr>
        <p:blipFill>
          <a:blip r:embed="rId1"/>
          <a:stretch>
            <a:fillRect/>
          </a:stretch>
        </p:blipFill>
        <p:spPr>
          <a:xfrm>
            <a:off x="3984450" y="1083775"/>
            <a:ext cx="4599099" cy="3628750"/>
          </a:xfrm>
          <a:prstGeom prst="rect">
            <a:avLst/>
          </a:prstGeom>
          <a:noFill/>
          <a:ln>
            <a:noFill/>
          </a:ln>
        </p:spPr>
      </p:pic>
      <p:sp>
        <p:nvSpPr>
          <p:cNvPr id="246" name="Google Shape;246;p28"/>
          <p:cNvSpPr txBox="1"/>
          <p:nvPr/>
        </p:nvSpPr>
        <p:spPr>
          <a:xfrm>
            <a:off x="337275" y="2193800"/>
            <a:ext cx="3579000" cy="1194600"/>
          </a:xfrm>
          <a:prstGeom prst="rect">
            <a:avLst/>
          </a:prstGeom>
          <a:noFill/>
          <a:ln>
            <a:noFill/>
          </a:ln>
        </p:spPr>
        <p:txBody>
          <a:bodyPr spcFirstLastPara="1" wrap="square" lIns="91425" tIns="91425" rIns="91425" bIns="91425" anchor="t" anchorCtr="0">
            <a:spAutoFit/>
          </a:bodyPr>
          <a:lstStyle/>
          <a:p>
            <a:pPr marL="0" lvl="0" indent="0" algn="l" rtl="0">
              <a:lnSpc>
                <a:spcPct val="107000"/>
              </a:lnSpc>
              <a:spcBef>
                <a:spcPts val="0"/>
              </a:spcBef>
              <a:spcAft>
                <a:spcPts val="0"/>
              </a:spcAft>
              <a:buNone/>
            </a:pPr>
            <a:r>
              <a:rPr lang="en-GB">
                <a:solidFill>
                  <a:schemeClr val="lt1"/>
                </a:solidFill>
                <a:latin typeface="Calibri" panose="020F0502020204030204"/>
                <a:ea typeface="Calibri" panose="020F0502020204030204"/>
                <a:cs typeface="Calibri" panose="020F0502020204030204"/>
                <a:sym typeface="Calibri" panose="020F0502020204030204"/>
              </a:rPr>
              <a:t>Danceability and energy: There is a positive correlation between danceability and energy.</a:t>
            </a:r>
            <a:endParaRPr>
              <a:solidFill>
                <a:schemeClr val="lt1"/>
              </a:solidFill>
              <a:latin typeface="Calibri" panose="020F0502020204030204"/>
              <a:ea typeface="Calibri" panose="020F0502020204030204"/>
              <a:cs typeface="Calibri" panose="020F0502020204030204"/>
              <a:sym typeface="Calibri" panose="020F0502020204030204"/>
            </a:endParaRPr>
          </a:p>
          <a:p>
            <a:pPr marL="0" lvl="0" indent="0" algn="l" rtl="0">
              <a:lnSpc>
                <a:spcPct val="107000"/>
              </a:lnSpc>
              <a:spcBef>
                <a:spcPts val="800"/>
              </a:spcBef>
              <a:spcAft>
                <a:spcPts val="800"/>
              </a:spcAft>
              <a:buNone/>
            </a:pPr>
            <a:r>
              <a:rPr lang="en-GB">
                <a:solidFill>
                  <a:schemeClr val="lt1"/>
                </a:solidFill>
                <a:latin typeface="Calibri" panose="020F0502020204030204"/>
                <a:ea typeface="Calibri" panose="020F0502020204030204"/>
                <a:cs typeface="Calibri" panose="020F0502020204030204"/>
                <a:sym typeface="Calibri" panose="020F0502020204030204"/>
              </a:rPr>
              <a:t> Songs with higher danceability tend to also have higher energy levels.</a:t>
            </a:r>
            <a:endParaRPr>
              <a:solidFill>
                <a:schemeClr val="lt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20" b="1"/>
              <a:t>Data Preprocessing</a:t>
            </a:r>
            <a:r>
              <a:rPr lang="en-GB" b="1"/>
              <a:t> </a:t>
            </a:r>
            <a:r>
              <a:rPr lang="en-GB" sz="1100" b="1"/>
              <a:t>(Abeer)</a:t>
            </a:r>
            <a:endParaRPr sz="1100" b="1"/>
          </a:p>
        </p:txBody>
      </p:sp>
      <p:sp>
        <p:nvSpPr>
          <p:cNvPr id="252" name="Google Shape;252;p29"/>
          <p:cNvSpPr txBox="1">
            <a:spLocks noGrp="1"/>
          </p:cNvSpPr>
          <p:nvPr>
            <p:ph type="body" idx="1"/>
          </p:nvPr>
        </p:nvSpPr>
        <p:spPr>
          <a:xfrm>
            <a:off x="943850" y="1007600"/>
            <a:ext cx="7038900" cy="39663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Importing the libraries</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Importing the dataset</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Handling the missing values</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Using data cardinality to measure of how many distinct values we have in a column compared to the number of rows.</a:t>
            </a:r>
            <a:endParaRPr sz="1400">
              <a:latin typeface="Calibri" panose="020F0502020204030204"/>
              <a:ea typeface="Calibri" panose="020F0502020204030204"/>
              <a:cs typeface="Calibri" panose="020F0502020204030204"/>
              <a:sym typeface="Calibri" panose="020F0502020204030204"/>
            </a:endParaRPr>
          </a:p>
          <a:p>
            <a:pPr marL="914400" lvl="1"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High cardinality indicates a  large amount of data entries with minimal repetition</a:t>
            </a:r>
            <a:endParaRPr sz="1400">
              <a:latin typeface="Calibri" panose="020F0502020204030204"/>
              <a:ea typeface="Calibri" panose="020F0502020204030204"/>
              <a:cs typeface="Calibri" panose="020F0502020204030204"/>
              <a:sym typeface="Calibri" panose="020F0502020204030204"/>
            </a:endParaRPr>
          </a:p>
          <a:p>
            <a:pPr marL="914400" lvl="1"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Low cardinality indicates a large amount of data entries that repeat</a:t>
            </a:r>
            <a:endParaRPr sz="1400">
              <a:latin typeface="Calibri" panose="020F0502020204030204"/>
              <a:ea typeface="Calibri" panose="020F0502020204030204"/>
              <a:cs typeface="Calibri" panose="020F0502020204030204"/>
              <a:sym typeface="Calibri" panose="020F0502020204030204"/>
            </a:endParaRPr>
          </a:p>
          <a:p>
            <a:pPr marL="914400" lvl="1"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Using cardinality enhance our data modeling</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Removing outliers</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Features Selectio</a:t>
            </a:r>
            <a:r>
              <a:rPr lang="en-US" altLang="en-GB" sz="1400">
                <a:latin typeface="Calibri" panose="020F0502020204030204"/>
                <a:ea typeface="Calibri" panose="020F0502020204030204"/>
                <a:cs typeface="Calibri" panose="020F0502020204030204"/>
                <a:sym typeface="Calibri" panose="020F0502020204030204"/>
              </a:rPr>
              <a:t>n</a:t>
            </a:r>
            <a:endParaRPr lang="en-US" altLang="en-GB" sz="1400">
              <a:latin typeface="Calibri" panose="020F0502020204030204"/>
              <a:ea typeface="Calibri" panose="020F0502020204030204"/>
              <a:cs typeface="Calibri" panose="020F0502020204030204"/>
              <a:sym typeface="Calibri" panose="020F0502020204030204"/>
            </a:endParaRPr>
          </a:p>
          <a:p>
            <a:pPr lvl="1" indent="-317500" algn="l" rtl="0">
              <a:lnSpc>
                <a:spcPct val="100000"/>
              </a:lnSpc>
              <a:spcBef>
                <a:spcPts val="0"/>
              </a:spcBef>
              <a:spcAft>
                <a:spcPts val="0"/>
              </a:spcAft>
              <a:buSzPts val="1400"/>
              <a:buFont typeface="Calibri" panose="020F0502020204030204"/>
              <a:buChar char="●"/>
            </a:pPr>
            <a:r>
              <a:rPr lang="en-GB" sz="1180">
                <a:latin typeface="Calibri" panose="020F0502020204030204"/>
                <a:ea typeface="Calibri" panose="020F0502020204030204"/>
                <a:cs typeface="Calibri" panose="020F0502020204030204"/>
                <a:sym typeface="Calibri" panose="020F0502020204030204"/>
              </a:rPr>
              <a:t>we have selected total 15 features for data modeling</a:t>
            </a:r>
            <a:endParaRPr lang="en-GB" sz="1180">
              <a:latin typeface="Calibri" panose="020F0502020204030204"/>
              <a:ea typeface="Calibri" panose="020F0502020204030204"/>
              <a:cs typeface="Calibri" panose="020F0502020204030204"/>
              <a:sym typeface="Calibri" panose="020F0502020204030204"/>
            </a:endParaRPr>
          </a:p>
          <a:p>
            <a:pPr lvl="1"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track_popularity is target column</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Encoding Nominal/categorical collumns(genre and subtype genre)</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Standardizing columns with abnormal range values(tempo and loudness)</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merging encoded nominal columns with numeric columns</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US" altLang="en-GB" sz="1400">
                <a:latin typeface="Calibri" panose="020F0502020204030204"/>
                <a:ea typeface="Calibri" panose="020F0502020204030204"/>
                <a:cs typeface="Calibri" panose="020F0502020204030204"/>
                <a:sym typeface="Calibri" panose="020F0502020204030204"/>
              </a:rPr>
              <a:t>converting continuous target column to binary column(no applicable for linearregression</a:t>
            </a:r>
            <a:endParaRPr lang="en-GB" sz="1400">
              <a:latin typeface="Calibri" panose="020F0502020204030204"/>
              <a:ea typeface="Calibri" panose="020F0502020204030204"/>
              <a:cs typeface="Calibri" panose="020F0502020204030204"/>
              <a:sym typeface="Calibri" panose="020F0502020204030204"/>
            </a:endParaRPr>
          </a:p>
          <a:p>
            <a:pPr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train, test splitting with 20 percent for testing</a:t>
            </a:r>
            <a:endParaRPr lang="en-GB" sz="1400">
              <a:latin typeface="Calibri" panose="020F0502020204030204"/>
              <a:ea typeface="Calibri" panose="020F0502020204030204"/>
              <a:cs typeface="Calibri" panose="020F0502020204030204"/>
              <a:sym typeface="Calibri" panose="020F0502020204030204"/>
            </a:endParaRPr>
          </a:p>
          <a:p>
            <a:pPr marL="596900" lvl="1" indent="0" algn="l" rtl="0">
              <a:lnSpc>
                <a:spcPct val="100000"/>
              </a:lnSpc>
              <a:spcBef>
                <a:spcPts val="0"/>
              </a:spcBef>
              <a:spcAft>
                <a:spcPts val="0"/>
              </a:spcAft>
              <a:buSzPts val="1400"/>
              <a:buFont typeface="Calibri" panose="020F0502020204030204"/>
              <a:buNone/>
            </a:pPr>
            <a:endParaRPr lang="en-US" sz="14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Preparing the Dataset </a:t>
            </a:r>
            <a:r>
              <a:rPr lang="en-GB" sz="1100" b="1"/>
              <a:t>(Abeer)</a:t>
            </a:r>
            <a:endParaRPr sz="1100" b="1"/>
          </a:p>
        </p:txBody>
      </p:sp>
      <p:sp>
        <p:nvSpPr>
          <p:cNvPr id="259" name="Google Shape;259;p30"/>
          <p:cNvSpPr txBox="1">
            <a:spLocks noGrp="1"/>
          </p:cNvSpPr>
          <p:nvPr>
            <p:ph type="body" idx="1"/>
          </p:nvPr>
        </p:nvSpPr>
        <p:spPr>
          <a:xfrm>
            <a:off x="289150" y="1007500"/>
            <a:ext cx="2022900" cy="454800"/>
          </a:xfrm>
          <a:prstGeom prst="rect">
            <a:avLst/>
          </a:prstGeom>
        </p:spPr>
        <p:txBody>
          <a:bodyPr spcFirstLastPara="1" wrap="square" lIns="91425" tIns="91425" rIns="91425" bIns="91425" anchor="t" anchorCtr="0">
            <a:normAutofit fontScale="62500"/>
          </a:bodyPr>
          <a:lstStyle/>
          <a:p>
            <a:pPr marL="0" lvl="0" indent="0" algn="l" rtl="0">
              <a:lnSpc>
                <a:spcPct val="100000"/>
              </a:lnSpc>
              <a:spcBef>
                <a:spcPts val="0"/>
              </a:spcBef>
              <a:spcAft>
                <a:spcPts val="0"/>
              </a:spcAft>
              <a:buNone/>
            </a:pPr>
            <a:r>
              <a:rPr lang="en-GB" sz="1500">
                <a:latin typeface="Calibri" panose="020F0502020204030204"/>
                <a:ea typeface="Calibri" panose="020F0502020204030204"/>
                <a:cs typeface="Calibri" panose="020F0502020204030204"/>
                <a:sym typeface="Calibri" panose="020F0502020204030204"/>
              </a:rPr>
              <a:t>Checking if there is any null values</a:t>
            </a:r>
            <a:endParaRPr sz="150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260" name="Google Shape;260;p30"/>
          <p:cNvPicPr preferRelativeResize="0"/>
          <p:nvPr/>
        </p:nvPicPr>
        <p:blipFill>
          <a:blip r:embed="rId1"/>
          <a:stretch>
            <a:fillRect/>
          </a:stretch>
        </p:blipFill>
        <p:spPr>
          <a:xfrm>
            <a:off x="396325" y="1346850"/>
            <a:ext cx="1710950" cy="3524250"/>
          </a:xfrm>
          <a:prstGeom prst="rect">
            <a:avLst/>
          </a:prstGeom>
          <a:noFill/>
          <a:ln>
            <a:noFill/>
          </a:ln>
        </p:spPr>
      </p:pic>
      <p:pic>
        <p:nvPicPr>
          <p:cNvPr id="261" name="Google Shape;261;p30"/>
          <p:cNvPicPr preferRelativeResize="0"/>
          <p:nvPr/>
        </p:nvPicPr>
        <p:blipFill>
          <a:blip r:embed="rId2"/>
          <a:stretch>
            <a:fillRect/>
          </a:stretch>
        </p:blipFill>
        <p:spPr>
          <a:xfrm>
            <a:off x="2602300" y="1357500"/>
            <a:ext cx="1800225" cy="3524250"/>
          </a:xfrm>
          <a:prstGeom prst="rect">
            <a:avLst/>
          </a:prstGeom>
          <a:noFill/>
          <a:ln>
            <a:noFill/>
          </a:ln>
        </p:spPr>
      </p:pic>
      <p:sp>
        <p:nvSpPr>
          <p:cNvPr id="262" name="Google Shape;262;p30"/>
          <p:cNvSpPr txBox="1">
            <a:spLocks noGrp="1"/>
          </p:cNvSpPr>
          <p:nvPr>
            <p:ph type="body" idx="1"/>
          </p:nvPr>
        </p:nvSpPr>
        <p:spPr>
          <a:xfrm>
            <a:off x="2375475" y="954575"/>
            <a:ext cx="2333100" cy="307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200">
                <a:latin typeface="Calibri" panose="020F0502020204030204"/>
                <a:ea typeface="Calibri" panose="020F0502020204030204"/>
                <a:cs typeface="Calibri" panose="020F0502020204030204"/>
                <a:sym typeface="Calibri" panose="020F0502020204030204"/>
              </a:rPr>
              <a:t>Checking if there is any null values</a:t>
            </a:r>
            <a:endParaRPr sz="120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endParaRPr sz="1000"/>
          </a:p>
        </p:txBody>
      </p:sp>
      <p:pic>
        <p:nvPicPr>
          <p:cNvPr id="263" name="Google Shape;263;p30"/>
          <p:cNvPicPr preferRelativeResize="0"/>
          <p:nvPr/>
        </p:nvPicPr>
        <p:blipFill>
          <a:blip r:embed="rId3"/>
          <a:stretch>
            <a:fillRect/>
          </a:stretch>
        </p:blipFill>
        <p:spPr>
          <a:xfrm>
            <a:off x="4995025" y="1145350"/>
            <a:ext cx="3616350" cy="3788775"/>
          </a:xfrm>
          <a:prstGeom prst="rect">
            <a:avLst/>
          </a:prstGeom>
          <a:noFill/>
          <a:ln>
            <a:noFill/>
          </a:ln>
        </p:spPr>
      </p:pic>
      <p:sp>
        <p:nvSpPr>
          <p:cNvPr id="264" name="Google Shape;264;p30"/>
          <p:cNvSpPr txBox="1"/>
          <p:nvPr/>
        </p:nvSpPr>
        <p:spPr>
          <a:xfrm>
            <a:off x="4995025" y="668800"/>
            <a:ext cx="37701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chemeClr val="lt1"/>
                </a:solidFill>
                <a:latin typeface="Calibri" panose="020F0502020204030204"/>
                <a:ea typeface="Calibri" panose="020F0502020204030204"/>
                <a:cs typeface="Calibri" panose="020F0502020204030204"/>
                <a:sym typeface="Calibri" panose="020F0502020204030204"/>
              </a:rPr>
              <a:t>Using cardinality to identify distribution of the data and optimization model</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1"/>
          <p:cNvSpPr txBox="1">
            <a:spLocks noGrp="1"/>
          </p:cNvSpPr>
          <p:nvPr>
            <p:ph type="title"/>
          </p:nvPr>
        </p:nvSpPr>
        <p:spPr>
          <a:xfrm>
            <a:off x="509815" y="570865"/>
            <a:ext cx="5322300" cy="778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t>Fitting Model</a:t>
            </a:r>
            <a:endParaRPr b="1"/>
          </a:p>
        </p:txBody>
      </p:sp>
      <p:sp>
        <p:nvSpPr>
          <p:cNvPr id="2" name="Text Box 1"/>
          <p:cNvSpPr txBox="1"/>
          <p:nvPr/>
        </p:nvSpPr>
        <p:spPr>
          <a:xfrm>
            <a:off x="1303655" y="1819910"/>
            <a:ext cx="4881245" cy="953135"/>
          </a:xfrm>
          <a:prstGeom prst="rect">
            <a:avLst/>
          </a:prstGeom>
          <a:noFill/>
        </p:spPr>
        <p:txBody>
          <a:bodyPr wrap="square" rtlCol="0">
            <a:spAutoFit/>
          </a:bodyPr>
          <a:p>
            <a:r>
              <a:rPr lang="en-US">
                <a:solidFill>
                  <a:schemeClr val="bg1"/>
                </a:solidFill>
              </a:rPr>
              <a:t>We used three algorithms:</a:t>
            </a:r>
            <a:endParaRPr lang="en-US">
              <a:solidFill>
                <a:schemeClr val="bg1"/>
              </a:solidFill>
            </a:endParaRPr>
          </a:p>
          <a:p>
            <a:pPr marL="285750" indent="-285750">
              <a:buFont typeface="Arial" panose="020B0604020202020204" pitchFamily="34" charset="0"/>
              <a:buChar char="•"/>
            </a:pPr>
            <a:r>
              <a:rPr lang="en-US">
                <a:solidFill>
                  <a:schemeClr val="bg1"/>
                </a:solidFill>
              </a:rPr>
              <a:t>Linear Regression(for regression)</a:t>
            </a:r>
            <a:endParaRPr lang="en-US">
              <a:solidFill>
                <a:schemeClr val="bg1"/>
              </a:solidFill>
            </a:endParaRPr>
          </a:p>
          <a:p>
            <a:pPr marL="285750" indent="-285750">
              <a:buFont typeface="Arial" panose="020B0604020202020204" pitchFamily="34" charset="0"/>
              <a:buChar char="•"/>
            </a:pPr>
            <a:r>
              <a:rPr lang="en-US">
                <a:solidFill>
                  <a:schemeClr val="bg1"/>
                </a:solidFill>
              </a:rPr>
              <a:t>DecisionTreeClassifier(for binary classification)</a:t>
            </a:r>
            <a:endParaRPr lang="en-US">
              <a:solidFill>
                <a:schemeClr val="bg1"/>
              </a:solidFill>
            </a:endParaRPr>
          </a:p>
          <a:p>
            <a:pPr marL="285750" indent="-285750">
              <a:buFont typeface="Arial" panose="020B0604020202020204" pitchFamily="34" charset="0"/>
              <a:buChar char="•"/>
            </a:pPr>
            <a:r>
              <a:rPr lang="en-US">
                <a:solidFill>
                  <a:schemeClr val="bg1"/>
                </a:solidFill>
              </a:rPr>
              <a:t>LogisticRegression(for binary clasifcation)</a:t>
            </a:r>
            <a:endParaRPr lang="en-US">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4"/>
          <p:cNvSpPr txBox="1">
            <a:spLocks noGrp="1"/>
          </p:cNvSpPr>
          <p:nvPr>
            <p:ph type="title"/>
          </p:nvPr>
        </p:nvSpPr>
        <p:spPr>
          <a:xfrm>
            <a:off x="519050" y="224200"/>
            <a:ext cx="4587000" cy="35580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t>Agenda</a:t>
            </a:r>
            <a:endParaRPr b="1"/>
          </a:p>
          <a:p>
            <a:pPr marL="0" lvl="0" indent="0" algn="l" rtl="0">
              <a:spcBef>
                <a:spcPts val="0"/>
              </a:spcBef>
              <a:spcAft>
                <a:spcPts val="0"/>
              </a:spcAft>
              <a:buNone/>
            </a:pPr>
            <a:endParaRPr b="1"/>
          </a:p>
          <a:p>
            <a:pPr marL="457200" lvl="0" indent="-381000" algn="l" rtl="0">
              <a:spcBef>
                <a:spcPts val="0"/>
              </a:spcBef>
              <a:spcAft>
                <a:spcPts val="0"/>
              </a:spcAft>
              <a:buSzPts val="2400"/>
              <a:buChar char="-"/>
            </a:pPr>
            <a:r>
              <a:rPr lang="en-GB" sz="2400"/>
              <a:t>Introduction</a:t>
            </a:r>
            <a:endParaRPr sz="2400"/>
          </a:p>
          <a:p>
            <a:pPr marL="457200" lvl="0" indent="-381000" algn="l" rtl="0">
              <a:spcBef>
                <a:spcPts val="0"/>
              </a:spcBef>
              <a:spcAft>
                <a:spcPts val="0"/>
              </a:spcAft>
              <a:buSzPts val="2400"/>
              <a:buChar char="-"/>
            </a:pPr>
            <a:r>
              <a:rPr lang="en-GB" sz="2400"/>
              <a:t>Describing Dataset </a:t>
            </a:r>
            <a:endParaRPr sz="2400"/>
          </a:p>
          <a:p>
            <a:pPr marL="457200" lvl="0" indent="-381000" algn="l" rtl="0">
              <a:spcBef>
                <a:spcPts val="0"/>
              </a:spcBef>
              <a:spcAft>
                <a:spcPts val="0"/>
              </a:spcAft>
              <a:buSzPts val="2400"/>
              <a:buChar char="-"/>
            </a:pPr>
            <a:r>
              <a:rPr lang="en-GB" sz="2400"/>
              <a:t>Descriptive Analysis</a:t>
            </a:r>
            <a:endParaRPr sz="2400"/>
          </a:p>
          <a:p>
            <a:pPr marL="457200" lvl="0" indent="-381000" algn="l" rtl="0">
              <a:spcBef>
                <a:spcPts val="0"/>
              </a:spcBef>
              <a:spcAft>
                <a:spcPts val="0"/>
              </a:spcAft>
              <a:buSzPts val="2400"/>
              <a:buChar char="-"/>
            </a:pPr>
            <a:r>
              <a:rPr lang="en-GB" sz="2400"/>
              <a:t>Data Preprocessing</a:t>
            </a:r>
            <a:endParaRPr sz="2400"/>
          </a:p>
          <a:p>
            <a:pPr marL="457200" lvl="0" indent="-381000" algn="l" rtl="0">
              <a:spcBef>
                <a:spcPts val="0"/>
              </a:spcBef>
              <a:spcAft>
                <a:spcPts val="0"/>
              </a:spcAft>
              <a:buSzPts val="2400"/>
              <a:buChar char="-"/>
            </a:pPr>
            <a:r>
              <a:rPr lang="en-GB" sz="2400"/>
              <a:t>Fitting Models</a:t>
            </a:r>
            <a:endParaRPr sz="2400"/>
          </a:p>
          <a:p>
            <a:pPr marL="457200" lvl="0" indent="-381000" algn="l" rtl="0">
              <a:spcBef>
                <a:spcPts val="0"/>
              </a:spcBef>
              <a:spcAft>
                <a:spcPts val="0"/>
              </a:spcAft>
              <a:buSzPts val="2400"/>
              <a:buChar char="-"/>
            </a:pPr>
            <a:r>
              <a:rPr lang="en-GB" sz="2400"/>
              <a:t>Conclusion</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298075" y="212775"/>
            <a:ext cx="5622600" cy="1148700"/>
          </a:xfrm>
          <a:prstGeom prst="rect">
            <a:avLst/>
          </a:prstGeom>
        </p:spPr>
        <p:txBody>
          <a:bodyPr spcFirstLastPara="1" wrap="square" lIns="91425" tIns="91425" rIns="91425" bIns="91425" anchor="ctr" anchorCtr="0">
            <a:normAutofit/>
          </a:bodyPr>
          <a:lstStyle/>
          <a:p>
            <a:pPr marL="0" lvl="0" indent="0" algn="l" rtl="0">
              <a:lnSpc>
                <a:spcPct val="100000"/>
              </a:lnSpc>
              <a:spcBef>
                <a:spcPts val="0"/>
              </a:spcBef>
              <a:spcAft>
                <a:spcPts val="0"/>
              </a:spcAft>
              <a:buNone/>
            </a:pPr>
            <a:r>
              <a:rPr lang="en-GB" b="1"/>
              <a:t>Linear Regression Model</a:t>
            </a:r>
            <a:endParaRPr lang="en-US" altLang="en-GB" b="1"/>
          </a:p>
        </p:txBody>
      </p:sp>
      <p:pic>
        <p:nvPicPr>
          <p:cNvPr id="2" name="Picture 1"/>
          <p:cNvPicPr>
            <a:picLocks noChangeAspect="1"/>
          </p:cNvPicPr>
          <p:nvPr/>
        </p:nvPicPr>
        <p:blipFill>
          <a:blip r:embed="rId1"/>
          <a:stretch>
            <a:fillRect/>
          </a:stretch>
        </p:blipFill>
        <p:spPr>
          <a:xfrm>
            <a:off x="0" y="1441450"/>
            <a:ext cx="6675755" cy="37014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52755" y="0"/>
            <a:ext cx="1574800" cy="795020"/>
          </a:xfrm>
        </p:spPr>
        <p:txBody>
          <a:bodyPr/>
          <a:p>
            <a:r>
              <a:rPr lang="en-US" b="1"/>
              <a:t>Result</a:t>
            </a:r>
            <a:endParaRPr lang="en-US" b="1"/>
          </a:p>
        </p:txBody>
      </p:sp>
      <p:pic>
        <p:nvPicPr>
          <p:cNvPr id="3" name="Picture 2"/>
          <p:cNvPicPr>
            <a:picLocks noChangeAspect="1"/>
          </p:cNvPicPr>
          <p:nvPr/>
        </p:nvPicPr>
        <p:blipFill>
          <a:blip r:embed="rId1"/>
          <a:stretch>
            <a:fillRect/>
          </a:stretch>
        </p:blipFill>
        <p:spPr>
          <a:xfrm>
            <a:off x="1371600" y="835025"/>
            <a:ext cx="6400800" cy="34734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4"/>
          <p:cNvSpPr txBox="1">
            <a:spLocks noGrp="1"/>
          </p:cNvSpPr>
          <p:nvPr>
            <p:ph type="title"/>
          </p:nvPr>
        </p:nvSpPr>
        <p:spPr>
          <a:xfrm>
            <a:off x="275225" y="201325"/>
            <a:ext cx="4587000" cy="1148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1"/>
              <a:t>Decision Tree</a:t>
            </a:r>
            <a:endParaRPr b="1"/>
          </a:p>
        </p:txBody>
      </p:sp>
      <p:pic>
        <p:nvPicPr>
          <p:cNvPr id="2" name="Picture 1"/>
          <p:cNvPicPr>
            <a:picLocks noChangeAspect="1"/>
          </p:cNvPicPr>
          <p:nvPr/>
        </p:nvPicPr>
        <p:blipFill>
          <a:blip r:embed="rId1"/>
          <a:stretch>
            <a:fillRect/>
          </a:stretch>
        </p:blipFill>
        <p:spPr>
          <a:xfrm>
            <a:off x="215900" y="1636395"/>
            <a:ext cx="3973195" cy="2455545"/>
          </a:xfrm>
          <a:prstGeom prst="rect">
            <a:avLst/>
          </a:prstGeom>
        </p:spPr>
      </p:pic>
      <p:pic>
        <p:nvPicPr>
          <p:cNvPr id="3" name="Picture 2"/>
          <p:cNvPicPr>
            <a:picLocks noChangeAspect="1"/>
          </p:cNvPicPr>
          <p:nvPr/>
        </p:nvPicPr>
        <p:blipFill>
          <a:blip r:embed="rId2"/>
          <a:stretch>
            <a:fillRect/>
          </a:stretch>
        </p:blipFill>
        <p:spPr>
          <a:xfrm>
            <a:off x="5232400" y="1636395"/>
            <a:ext cx="3670300" cy="2889250"/>
          </a:xfrm>
          <a:prstGeom prst="rect">
            <a:avLst/>
          </a:prstGeom>
        </p:spPr>
      </p:pic>
      <p:sp>
        <p:nvSpPr>
          <p:cNvPr id="4" name="Text Box 3"/>
          <p:cNvSpPr txBox="1"/>
          <p:nvPr/>
        </p:nvSpPr>
        <p:spPr>
          <a:xfrm>
            <a:off x="517525" y="1398270"/>
            <a:ext cx="658495" cy="306705"/>
          </a:xfrm>
          <a:prstGeom prst="rect">
            <a:avLst/>
          </a:prstGeom>
          <a:noFill/>
        </p:spPr>
        <p:txBody>
          <a:bodyPr wrap="square" rtlCol="0">
            <a:spAutoFit/>
          </a:bodyPr>
          <a:p>
            <a:r>
              <a:rPr lang="en-US" b="1">
                <a:solidFill>
                  <a:schemeClr val="bg1"/>
                </a:solidFill>
              </a:rPr>
              <a:t>Code</a:t>
            </a:r>
            <a:endParaRPr lang="en-US" b="1">
              <a:solidFill>
                <a:schemeClr val="bg1"/>
              </a:solidFill>
            </a:endParaRPr>
          </a:p>
        </p:txBody>
      </p:sp>
      <p:sp>
        <p:nvSpPr>
          <p:cNvPr id="5" name="Text Box 4"/>
          <p:cNvSpPr txBox="1"/>
          <p:nvPr/>
        </p:nvSpPr>
        <p:spPr>
          <a:xfrm>
            <a:off x="5232400" y="1218565"/>
            <a:ext cx="1299210" cy="306705"/>
          </a:xfrm>
          <a:prstGeom prst="rect">
            <a:avLst/>
          </a:prstGeom>
          <a:noFill/>
        </p:spPr>
        <p:txBody>
          <a:bodyPr wrap="square" rtlCol="0">
            <a:spAutoFit/>
          </a:bodyPr>
          <a:p>
            <a:r>
              <a:rPr lang="en-US" b="1">
                <a:solidFill>
                  <a:schemeClr val="bg1"/>
                </a:solidFill>
              </a:rPr>
              <a:t>ROC Curve</a:t>
            </a:r>
            <a:endParaRPr lang="en-US" b="1">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0335" y="143510"/>
            <a:ext cx="3986530" cy="647700"/>
          </a:xfrm>
        </p:spPr>
        <p:txBody>
          <a:bodyPr/>
          <a:p>
            <a:r>
              <a:rPr lang="en-US"/>
              <a:t>Logistic Regression</a:t>
            </a:r>
            <a:endParaRPr lang="en-US"/>
          </a:p>
        </p:txBody>
      </p:sp>
      <p:pic>
        <p:nvPicPr>
          <p:cNvPr id="3" name="Picture 2"/>
          <p:cNvPicPr>
            <a:picLocks noChangeAspect="1"/>
          </p:cNvPicPr>
          <p:nvPr/>
        </p:nvPicPr>
        <p:blipFill>
          <a:blip r:embed="rId1"/>
          <a:stretch>
            <a:fillRect/>
          </a:stretch>
        </p:blipFill>
        <p:spPr>
          <a:xfrm>
            <a:off x="51435" y="1169670"/>
            <a:ext cx="4144010" cy="3776345"/>
          </a:xfrm>
          <a:prstGeom prst="rect">
            <a:avLst/>
          </a:prstGeom>
        </p:spPr>
      </p:pic>
      <p:sp>
        <p:nvSpPr>
          <p:cNvPr id="4" name="Text Box 3"/>
          <p:cNvSpPr txBox="1"/>
          <p:nvPr/>
        </p:nvSpPr>
        <p:spPr>
          <a:xfrm>
            <a:off x="188595" y="846455"/>
            <a:ext cx="806450" cy="306705"/>
          </a:xfrm>
          <a:prstGeom prst="rect">
            <a:avLst/>
          </a:prstGeom>
          <a:noFill/>
        </p:spPr>
        <p:txBody>
          <a:bodyPr wrap="square" rtlCol="0">
            <a:spAutoFit/>
          </a:bodyPr>
          <a:p>
            <a:r>
              <a:rPr lang="en-US" b="1">
                <a:solidFill>
                  <a:schemeClr val="bg1"/>
                </a:solidFill>
              </a:rPr>
              <a:t>Code</a:t>
            </a:r>
            <a:endParaRPr lang="en-US" b="1">
              <a:solidFill>
                <a:schemeClr val="bg1"/>
              </a:solidFill>
            </a:endParaRPr>
          </a:p>
        </p:txBody>
      </p:sp>
      <p:sp>
        <p:nvSpPr>
          <p:cNvPr id="5" name="Text Box 4"/>
          <p:cNvSpPr txBox="1"/>
          <p:nvPr/>
        </p:nvSpPr>
        <p:spPr>
          <a:xfrm>
            <a:off x="5887085" y="666750"/>
            <a:ext cx="1431925" cy="306705"/>
          </a:xfrm>
          <a:prstGeom prst="rect">
            <a:avLst/>
          </a:prstGeom>
          <a:noFill/>
        </p:spPr>
        <p:txBody>
          <a:bodyPr wrap="square" rtlCol="0">
            <a:spAutoFit/>
          </a:bodyPr>
          <a:p>
            <a:r>
              <a:rPr lang="en-US" b="1">
                <a:solidFill>
                  <a:schemeClr val="bg1"/>
                </a:solidFill>
              </a:rPr>
              <a:t>ROC Curve</a:t>
            </a:r>
            <a:endParaRPr lang="en-US" b="1">
              <a:solidFill>
                <a:schemeClr val="bg1"/>
              </a:solidFill>
            </a:endParaRPr>
          </a:p>
        </p:txBody>
      </p:sp>
      <p:pic>
        <p:nvPicPr>
          <p:cNvPr id="6" name="Picture 5"/>
          <p:cNvPicPr>
            <a:picLocks noChangeAspect="1"/>
          </p:cNvPicPr>
          <p:nvPr/>
        </p:nvPicPr>
        <p:blipFill>
          <a:blip r:embed="rId2"/>
          <a:stretch>
            <a:fillRect/>
          </a:stretch>
        </p:blipFill>
        <p:spPr>
          <a:xfrm>
            <a:off x="4433570" y="1169670"/>
            <a:ext cx="4542790" cy="357632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4840" y="48895"/>
            <a:ext cx="8013700" cy="822960"/>
          </a:xfrm>
        </p:spPr>
        <p:txBody>
          <a:bodyPr>
            <a:normAutofit/>
          </a:bodyPr>
          <a:p>
            <a:r>
              <a:rPr lang="en-US"/>
              <a:t>Performance Comaprision of All Algorithms</a:t>
            </a:r>
            <a:endParaRPr lang="en-US"/>
          </a:p>
        </p:txBody>
      </p:sp>
      <p:sp>
        <p:nvSpPr>
          <p:cNvPr id="3" name="Text Box 2"/>
          <p:cNvSpPr txBox="1"/>
          <p:nvPr/>
        </p:nvSpPr>
        <p:spPr>
          <a:xfrm>
            <a:off x="0" y="946150"/>
            <a:ext cx="2790190" cy="306705"/>
          </a:xfrm>
          <a:prstGeom prst="rect">
            <a:avLst/>
          </a:prstGeom>
          <a:noFill/>
        </p:spPr>
        <p:txBody>
          <a:bodyPr wrap="square" rtlCol="0">
            <a:spAutoFit/>
          </a:bodyPr>
          <a:p>
            <a:r>
              <a:rPr lang="en-US" b="1">
                <a:solidFill>
                  <a:schemeClr val="bg1"/>
                </a:solidFill>
              </a:rPr>
              <a:t>Linear Regression</a:t>
            </a:r>
            <a:endParaRPr lang="en-US" b="1">
              <a:solidFill>
                <a:schemeClr val="bg1"/>
              </a:solidFill>
            </a:endParaRPr>
          </a:p>
        </p:txBody>
      </p:sp>
      <p:sp>
        <p:nvSpPr>
          <p:cNvPr id="4" name="Text Box 3"/>
          <p:cNvSpPr txBox="1"/>
          <p:nvPr/>
        </p:nvSpPr>
        <p:spPr>
          <a:xfrm>
            <a:off x="3418840" y="3145790"/>
            <a:ext cx="1645920" cy="306705"/>
          </a:xfrm>
          <a:prstGeom prst="rect">
            <a:avLst/>
          </a:prstGeom>
          <a:noFill/>
        </p:spPr>
        <p:txBody>
          <a:bodyPr wrap="square" rtlCol="0">
            <a:spAutoFit/>
          </a:bodyPr>
          <a:p>
            <a:r>
              <a:rPr lang="en-US" b="1">
                <a:solidFill>
                  <a:schemeClr val="bg1"/>
                </a:solidFill>
              </a:rPr>
              <a:t>Decision Tree</a:t>
            </a:r>
            <a:endParaRPr lang="en-US" b="1">
              <a:solidFill>
                <a:schemeClr val="bg1"/>
              </a:solidFill>
            </a:endParaRPr>
          </a:p>
        </p:txBody>
      </p:sp>
      <p:sp>
        <p:nvSpPr>
          <p:cNvPr id="5" name="Text Box 4"/>
          <p:cNvSpPr txBox="1"/>
          <p:nvPr/>
        </p:nvSpPr>
        <p:spPr>
          <a:xfrm>
            <a:off x="6228715" y="1000760"/>
            <a:ext cx="2790190" cy="306705"/>
          </a:xfrm>
          <a:prstGeom prst="rect">
            <a:avLst/>
          </a:prstGeom>
          <a:noFill/>
        </p:spPr>
        <p:txBody>
          <a:bodyPr wrap="square" rtlCol="0">
            <a:spAutoFit/>
          </a:bodyPr>
          <a:p>
            <a:r>
              <a:rPr lang="en-US" b="1">
                <a:solidFill>
                  <a:schemeClr val="bg1"/>
                </a:solidFill>
              </a:rPr>
              <a:t>Logistic Regression</a:t>
            </a:r>
            <a:endParaRPr lang="en-US" b="1">
              <a:solidFill>
                <a:schemeClr val="bg1"/>
              </a:solidFill>
            </a:endParaRPr>
          </a:p>
        </p:txBody>
      </p:sp>
      <p:pic>
        <p:nvPicPr>
          <p:cNvPr id="6" name="Picture 5"/>
          <p:cNvPicPr>
            <a:picLocks noChangeAspect="1"/>
          </p:cNvPicPr>
          <p:nvPr/>
        </p:nvPicPr>
        <p:blipFill>
          <a:blip r:embed="rId1"/>
          <a:srcRect r="26360" b="-10833"/>
          <a:stretch>
            <a:fillRect/>
          </a:stretch>
        </p:blipFill>
        <p:spPr>
          <a:xfrm>
            <a:off x="0" y="1697990"/>
            <a:ext cx="2957195" cy="650240"/>
          </a:xfrm>
          <a:prstGeom prst="rect">
            <a:avLst/>
          </a:prstGeom>
        </p:spPr>
      </p:pic>
      <p:pic>
        <p:nvPicPr>
          <p:cNvPr id="7" name="Picture 6"/>
          <p:cNvPicPr>
            <a:picLocks noChangeAspect="1"/>
          </p:cNvPicPr>
          <p:nvPr/>
        </p:nvPicPr>
        <p:blipFill>
          <a:blip r:embed="rId2"/>
          <a:stretch>
            <a:fillRect/>
          </a:stretch>
        </p:blipFill>
        <p:spPr>
          <a:xfrm>
            <a:off x="2854960" y="3670300"/>
            <a:ext cx="3373755" cy="855980"/>
          </a:xfrm>
          <a:prstGeom prst="rect">
            <a:avLst/>
          </a:prstGeom>
        </p:spPr>
      </p:pic>
      <p:pic>
        <p:nvPicPr>
          <p:cNvPr id="8" name="Picture 7"/>
          <p:cNvPicPr>
            <a:picLocks noChangeAspect="1"/>
          </p:cNvPicPr>
          <p:nvPr/>
        </p:nvPicPr>
        <p:blipFill>
          <a:blip r:embed="rId3"/>
          <a:stretch>
            <a:fillRect/>
          </a:stretch>
        </p:blipFill>
        <p:spPr>
          <a:xfrm>
            <a:off x="6069330" y="1656080"/>
            <a:ext cx="2800350" cy="692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20" b="1"/>
              <a:t>Conclusions </a:t>
            </a:r>
            <a:r>
              <a:rPr lang="en-GB" sz="1320" b="1"/>
              <a:t>(</a:t>
            </a:r>
            <a:r>
              <a:rPr lang="en-GB" sz="1100" b="1"/>
              <a:t>Abeer)</a:t>
            </a:r>
            <a:endParaRPr sz="1100" b="1"/>
          </a:p>
        </p:txBody>
      </p:sp>
      <p:sp>
        <p:nvSpPr>
          <p:cNvPr id="296" name="Google Shape;296;p35"/>
          <p:cNvSpPr txBox="1">
            <a:spLocks noGrp="1"/>
          </p:cNvSpPr>
          <p:nvPr>
            <p:ph type="body" idx="1"/>
          </p:nvPr>
        </p:nvSpPr>
        <p:spPr>
          <a:xfrm>
            <a:off x="943850" y="1007600"/>
            <a:ext cx="7038900" cy="35844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A song in the dataset has an average duration of 225799.811622 ms, or 3 minutes and 45 seconds. Rock and edm are more energetic. R&amp;B music is usually the least energetic.</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Pop and latin music are generally more popular.</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EDM is a less well-known genre.</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It appears that track_popularity has no strong link with any of the features provided.</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The energy of a music is likely to grow as the volume of the song increases. If the loudness falls, the energy is more likely to decrease.</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Given the limited connections discovered, further features or external data may be required to better understand the variables impacting track popularity.</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Exploring external factors such as artist popularity, release date, or geographical patterns may provide additional insights into the determinants of track popularity.</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lnSpc>
                <a:spcPct val="100000"/>
              </a:lnSpc>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It could be interesting to undertake a more in-depth genre-specific research to identify trends and qualities that are distinct to each genre.</a:t>
            </a:r>
            <a:endParaRPr sz="14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862675" y="4043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20" b="1"/>
              <a:t>Conclusions</a:t>
            </a:r>
            <a:r>
              <a:rPr lang="en-GB" b="1"/>
              <a:t> </a:t>
            </a:r>
            <a:r>
              <a:rPr lang="en-GB" sz="1300" b="1"/>
              <a:t>continued</a:t>
            </a:r>
            <a:r>
              <a:rPr lang="en-GB" b="1"/>
              <a:t> </a:t>
            </a:r>
            <a:r>
              <a:rPr lang="en-GB" sz="1100" b="1"/>
              <a:t>(Abeer)</a:t>
            </a:r>
            <a:endParaRPr sz="1100" b="1"/>
          </a:p>
        </p:txBody>
      </p:sp>
      <p:sp>
        <p:nvSpPr>
          <p:cNvPr id="302" name="Google Shape;302;p36"/>
          <p:cNvSpPr txBox="1">
            <a:spLocks noGrp="1"/>
          </p:cNvSpPr>
          <p:nvPr>
            <p:ph type="body" idx="1"/>
          </p:nvPr>
        </p:nvSpPr>
        <p:spPr>
          <a:xfrm>
            <a:off x="943850" y="1007600"/>
            <a:ext cx="7038900" cy="35844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The dataset can be used to develop predictive models or machine learning algorithms that forecast track popularity based on numerous parameters. To improve model accuracy, additional data and features could be added.</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Periodic updates to the dataset could capture evolving trends in music choices and help keep the analysis relevant over time.</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The dataset provides an in-depth look at songs from diverse genres, allowing for a more nuanced understanding of their qualities and appeal.</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The weak correlations imply that predicting track popularity is most likely impacted by a combination of factors that are outside the scope of the current dataset.</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This analysis can be used as a starting point for music industry professionals, scholars, and lovers interested in exploring trends and patterns in the ever-changing music world.</a:t>
            </a:r>
            <a:endParaRPr sz="1400">
              <a:latin typeface="Calibri" panose="020F0502020204030204"/>
              <a:ea typeface="Calibri" panose="020F0502020204030204"/>
              <a:cs typeface="Calibri" panose="020F0502020204030204"/>
              <a:sym typeface="Calibri" panose="020F0502020204030204"/>
            </a:endParaRPr>
          </a:p>
          <a:p>
            <a:pPr marL="457200" lvl="0" indent="0" algn="l" rtl="0">
              <a:spcBef>
                <a:spcPts val="1200"/>
              </a:spcBef>
              <a:spcAft>
                <a:spcPts val="0"/>
              </a:spcAft>
              <a:buNone/>
            </a:pPr>
            <a:endParaRPr sz="1150">
              <a:latin typeface="Arial" panose="020B0604020202020204"/>
              <a:ea typeface="Arial" panose="020B0604020202020204"/>
              <a:cs typeface="Arial" panose="020B0604020202020204"/>
              <a:sym typeface="Arial" panose="020B0604020202020204"/>
            </a:endParaRPr>
          </a:p>
          <a:p>
            <a:pPr marL="457200" lvl="0" indent="0" algn="l" rtl="0">
              <a:lnSpc>
                <a:spcPct val="100000"/>
              </a:lnSpc>
              <a:spcBef>
                <a:spcPts val="300"/>
              </a:spcBef>
              <a:spcAft>
                <a:spcPts val="0"/>
              </a:spcAft>
              <a:buNone/>
            </a:pP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Introduction</a:t>
            </a:r>
            <a:endParaRPr b="1"/>
          </a:p>
        </p:txBody>
      </p:sp>
      <p:sp>
        <p:nvSpPr>
          <p:cNvPr id="148" name="Google Shape;148;p15"/>
          <p:cNvSpPr txBox="1">
            <a:spLocks noGrp="1"/>
          </p:cNvSpPr>
          <p:nvPr>
            <p:ph type="body" idx="1"/>
          </p:nvPr>
        </p:nvSpPr>
        <p:spPr>
          <a:xfrm>
            <a:off x="787575" y="1244550"/>
            <a:ext cx="3613500" cy="323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Spotify is a Swedish audio streaming and media service provider founded in 2006.</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It is one of the largest music streaming service providers with over 574 million monthly active users. </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It offers either free or premium services for a fee.</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It generates the revenue from subscriptions and advertising.</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spcBef>
                <a:spcPts val="0"/>
              </a:spcBef>
              <a:spcAft>
                <a:spcPts val="0"/>
              </a:spcAft>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Characterized by strong brand recognition and brand loyalty among users.</a:t>
            </a:r>
            <a:endParaRPr sz="1400">
              <a:latin typeface="Calibri" panose="020F0502020204030204"/>
              <a:ea typeface="Calibri" panose="020F0502020204030204"/>
              <a:cs typeface="Calibri" panose="020F0502020204030204"/>
              <a:sym typeface="Calibri" panose="020F0502020204030204"/>
            </a:endParaRPr>
          </a:p>
        </p:txBody>
      </p:sp>
      <p:pic>
        <p:nvPicPr>
          <p:cNvPr id="149" name="Google Shape;149;p15"/>
          <p:cNvPicPr preferRelativeResize="0"/>
          <p:nvPr/>
        </p:nvPicPr>
        <p:blipFill>
          <a:blip r:embed="rId1"/>
          <a:stretch>
            <a:fillRect/>
          </a:stretch>
        </p:blipFill>
        <p:spPr>
          <a:xfrm>
            <a:off x="4572000" y="1567540"/>
            <a:ext cx="4251474" cy="239146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499625"/>
            <a:ext cx="7038900" cy="725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Problem Statement</a:t>
            </a:r>
            <a:endParaRPr b="1"/>
          </a:p>
        </p:txBody>
      </p:sp>
      <p:sp>
        <p:nvSpPr>
          <p:cNvPr id="155" name="Google Shape;155;p16"/>
          <p:cNvSpPr txBox="1">
            <a:spLocks noGrp="1"/>
          </p:cNvSpPr>
          <p:nvPr>
            <p:ph type="body" idx="1"/>
          </p:nvPr>
        </p:nvSpPr>
        <p:spPr>
          <a:xfrm>
            <a:off x="683550" y="1224725"/>
            <a:ext cx="7776900" cy="2295000"/>
          </a:xfrm>
          <a:prstGeom prst="rect">
            <a:avLst/>
          </a:prstGeom>
        </p:spPr>
        <p:txBody>
          <a:bodyPr spcFirstLastPara="1" wrap="square" lIns="91425" tIns="91425" rIns="91425" bIns="91425" anchor="t" anchorCtr="0">
            <a:noAutofit/>
          </a:bodyPr>
          <a:lstStyle/>
          <a:p>
            <a:pPr marL="457200" lvl="0" indent="-317500" algn="l" rtl="0">
              <a:lnSpc>
                <a:spcPct val="95000"/>
              </a:lnSpc>
              <a:spcBef>
                <a:spcPts val="0"/>
              </a:spcBef>
              <a:spcAft>
                <a:spcPts val="0"/>
              </a:spcAft>
              <a:buClr>
                <a:srgbClr val="FFFFFF"/>
              </a:buClr>
              <a:buSzPts val="1400"/>
              <a:buChar char="●"/>
            </a:pPr>
            <a:r>
              <a:rPr lang="en-GB" sz="1400">
                <a:solidFill>
                  <a:srgbClr val="FFFFFF"/>
                </a:solidFill>
                <a:latin typeface="Calibri" panose="020F0502020204030204"/>
                <a:ea typeface="Calibri" panose="020F0502020204030204"/>
                <a:cs typeface="Calibri" panose="020F0502020204030204"/>
                <a:sym typeface="Calibri" panose="020F0502020204030204"/>
              </a:rPr>
              <a:t>Spotify is concerned with their revenue and future growth, </a:t>
            </a:r>
            <a:r>
              <a:rPr lang="en-GB" sz="1400">
                <a:latin typeface="Calibri" panose="020F0502020204030204"/>
                <a:ea typeface="Calibri" panose="020F0502020204030204"/>
                <a:cs typeface="Calibri" panose="020F0502020204030204"/>
                <a:sym typeface="Calibri" panose="020F0502020204030204"/>
              </a:rPr>
              <a:t>With over 36% market share among online music subscribers and having a base of over 100 million subscribers.</a:t>
            </a:r>
            <a:endParaRPr sz="1400">
              <a:latin typeface="Calibri" panose="020F0502020204030204"/>
              <a:ea typeface="Calibri" panose="020F0502020204030204"/>
              <a:cs typeface="Calibri" panose="020F0502020204030204"/>
              <a:sym typeface="Calibri" panose="020F0502020204030204"/>
            </a:endParaRPr>
          </a:p>
          <a:p>
            <a:pPr marL="457200" lvl="0" indent="-317500" algn="l" rtl="0">
              <a:lnSpc>
                <a:spcPct val="95000"/>
              </a:lnSpc>
              <a:spcBef>
                <a:spcPts val="0"/>
              </a:spcBef>
              <a:spcAft>
                <a:spcPts val="0"/>
              </a:spcAft>
              <a:buClr>
                <a:srgbClr val="FFFFFF"/>
              </a:buClr>
              <a:buSzPts val="1400"/>
              <a:buFont typeface="Calibri" panose="020F0502020204030204"/>
              <a:buChar char="●"/>
            </a:pPr>
            <a:r>
              <a:rPr lang="en-GB" sz="1400">
                <a:solidFill>
                  <a:srgbClr val="FFFFFF"/>
                </a:solidFill>
                <a:latin typeface="Calibri" panose="020F0502020204030204"/>
                <a:ea typeface="Calibri" panose="020F0502020204030204"/>
                <a:cs typeface="Calibri" panose="020F0502020204030204"/>
                <a:sym typeface="Calibri" panose="020F0502020204030204"/>
              </a:rPr>
              <a:t>We were asked to analyze their portfolio and identify characteristics that make some songs more successful than others. </a:t>
            </a:r>
            <a:endParaRPr sz="1400">
              <a:solidFill>
                <a:srgbClr val="FFFFFF"/>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5000"/>
              </a:lnSpc>
              <a:spcBef>
                <a:spcPts val="0"/>
              </a:spcBef>
              <a:spcAft>
                <a:spcPts val="0"/>
              </a:spcAft>
              <a:buClr>
                <a:srgbClr val="FFFFFF"/>
              </a:buClr>
              <a:buSzPts val="1400"/>
              <a:buFont typeface="Calibri" panose="020F0502020204030204"/>
              <a:buChar char="●"/>
            </a:pPr>
            <a:r>
              <a:rPr lang="en-GB" sz="1400">
                <a:solidFill>
                  <a:srgbClr val="FFFFFF"/>
                </a:solidFill>
                <a:latin typeface="Calibri" panose="020F0502020204030204"/>
                <a:ea typeface="Calibri" panose="020F0502020204030204"/>
                <a:cs typeface="Calibri" panose="020F0502020204030204"/>
                <a:sym typeface="Calibri" panose="020F0502020204030204"/>
              </a:rPr>
              <a:t>We will analyze the song records provided.</a:t>
            </a:r>
            <a:endParaRPr sz="1400">
              <a:solidFill>
                <a:srgbClr val="FFFFFF"/>
              </a:solidFill>
              <a:latin typeface="Calibri" panose="020F0502020204030204"/>
              <a:ea typeface="Calibri" panose="020F0502020204030204"/>
              <a:cs typeface="Calibri" panose="020F0502020204030204"/>
              <a:sym typeface="Calibri" panose="020F0502020204030204"/>
            </a:endParaRPr>
          </a:p>
          <a:p>
            <a:pPr marL="457200" lvl="0" indent="-317500" algn="l" rtl="0">
              <a:lnSpc>
                <a:spcPct val="95000"/>
              </a:lnSpc>
              <a:spcBef>
                <a:spcPts val="0"/>
              </a:spcBef>
              <a:spcAft>
                <a:spcPts val="0"/>
              </a:spcAft>
              <a:buSzPts val="1400"/>
              <a:buFont typeface="Calibri" panose="020F0502020204030204"/>
              <a:buChar char="●"/>
            </a:pPr>
            <a:r>
              <a:rPr lang="en-GB" sz="1400">
                <a:highlight>
                  <a:schemeClr val="dk1"/>
                </a:highlight>
                <a:latin typeface="Calibri" panose="020F0502020204030204"/>
                <a:ea typeface="Calibri" panose="020F0502020204030204"/>
                <a:cs typeface="Calibri" panose="020F0502020204030204"/>
                <a:sym typeface="Calibri" panose="020F0502020204030204"/>
              </a:rPr>
              <a:t>The dataset can be used to develop predictive models or machine learning algorithms that forecast track popularity based on numerous parameters. To improve model accuracy, additional data and features could be added.</a:t>
            </a:r>
            <a:endParaRPr sz="1400">
              <a:highlight>
                <a:schemeClr val="dk1"/>
              </a:highlight>
              <a:latin typeface="Calibri" panose="020F0502020204030204"/>
              <a:ea typeface="Calibri" panose="020F0502020204030204"/>
              <a:cs typeface="Calibri" panose="020F0502020204030204"/>
              <a:sym typeface="Calibri" panose="020F0502020204030204"/>
            </a:endParaRPr>
          </a:p>
          <a:p>
            <a:pPr marL="457200" lvl="0" indent="-317500" algn="l" rtl="0">
              <a:lnSpc>
                <a:spcPct val="95000"/>
              </a:lnSpc>
              <a:spcBef>
                <a:spcPts val="0"/>
              </a:spcBef>
              <a:spcAft>
                <a:spcPts val="0"/>
              </a:spcAft>
              <a:buSzPts val="1400"/>
              <a:buFont typeface="Calibri" panose="020F0502020204030204"/>
              <a:buChar char="●"/>
            </a:pPr>
            <a:r>
              <a:rPr lang="en-GB" sz="1400">
                <a:highlight>
                  <a:schemeClr val="dk1"/>
                </a:highlight>
                <a:latin typeface="Calibri" panose="020F0502020204030204"/>
                <a:ea typeface="Calibri" panose="020F0502020204030204"/>
                <a:cs typeface="Calibri" panose="020F0502020204030204"/>
                <a:sym typeface="Calibri" panose="020F0502020204030204"/>
              </a:rPr>
              <a:t>This analysis can be used as a starting point for music industry professionals, scholars, and music lovers interested in exploring trends and patterns in the ever-changing music world.</a:t>
            </a:r>
            <a:endParaRPr sz="1400">
              <a:highlight>
                <a:schemeClr val="dk1"/>
              </a:highlight>
              <a:latin typeface="Calibri" panose="020F0502020204030204"/>
              <a:ea typeface="Calibri" panose="020F0502020204030204"/>
              <a:cs typeface="Calibri" panose="020F0502020204030204"/>
              <a:sym typeface="Calibri" panose="020F0502020204030204"/>
            </a:endParaRPr>
          </a:p>
          <a:p>
            <a:pPr marL="457200" lvl="0" indent="0" algn="l" rtl="0">
              <a:lnSpc>
                <a:spcPct val="95000"/>
              </a:lnSpc>
              <a:spcBef>
                <a:spcPts val="0"/>
              </a:spcBef>
              <a:spcAft>
                <a:spcPts val="0"/>
              </a:spcAft>
              <a:buSzPts val="935"/>
              <a:buNone/>
            </a:pPr>
            <a:endParaRPr sz="1305"/>
          </a:p>
          <a:p>
            <a:pPr marL="0" lvl="0" indent="0" algn="l" rtl="0">
              <a:lnSpc>
                <a:spcPct val="95000"/>
              </a:lnSpc>
              <a:spcBef>
                <a:spcPts val="1200"/>
              </a:spcBef>
              <a:spcAft>
                <a:spcPts val="1200"/>
              </a:spcAft>
              <a:buSzPts val="935"/>
              <a:buNone/>
            </a:pPr>
            <a:endParaRPr sz="1105"/>
          </a:p>
        </p:txBody>
      </p:sp>
      <p:pic>
        <p:nvPicPr>
          <p:cNvPr id="156" name="Google Shape;156;p16"/>
          <p:cNvPicPr preferRelativeResize="0"/>
          <p:nvPr/>
        </p:nvPicPr>
        <p:blipFill>
          <a:blip r:embed="rId1"/>
          <a:stretch>
            <a:fillRect/>
          </a:stretch>
        </p:blipFill>
        <p:spPr>
          <a:xfrm>
            <a:off x="5278601" y="3821413"/>
            <a:ext cx="981498" cy="985825"/>
          </a:xfrm>
          <a:prstGeom prst="rect">
            <a:avLst/>
          </a:prstGeom>
          <a:noFill/>
          <a:ln>
            <a:noFill/>
          </a:ln>
        </p:spPr>
      </p:pic>
      <p:pic>
        <p:nvPicPr>
          <p:cNvPr id="157" name="Google Shape;157;p16"/>
          <p:cNvPicPr preferRelativeResize="0"/>
          <p:nvPr/>
        </p:nvPicPr>
        <p:blipFill>
          <a:blip r:embed="rId2"/>
          <a:stretch>
            <a:fillRect/>
          </a:stretch>
        </p:blipFill>
        <p:spPr>
          <a:xfrm>
            <a:off x="3544551" y="3656200"/>
            <a:ext cx="1425525" cy="1425525"/>
          </a:xfrm>
          <a:prstGeom prst="rect">
            <a:avLst/>
          </a:prstGeom>
          <a:noFill/>
          <a:ln>
            <a:noFill/>
          </a:ln>
        </p:spPr>
      </p:pic>
      <p:pic>
        <p:nvPicPr>
          <p:cNvPr id="158" name="Google Shape;158;p16"/>
          <p:cNvPicPr preferRelativeResize="0"/>
          <p:nvPr/>
        </p:nvPicPr>
        <p:blipFill>
          <a:blip r:embed="rId3"/>
          <a:stretch>
            <a:fillRect/>
          </a:stretch>
        </p:blipFill>
        <p:spPr>
          <a:xfrm>
            <a:off x="2087525" y="3714738"/>
            <a:ext cx="1308437" cy="1308437"/>
          </a:xfrm>
          <a:prstGeom prst="rect">
            <a:avLst/>
          </a:prstGeom>
          <a:noFill/>
          <a:ln>
            <a:noFill/>
          </a:ln>
        </p:spPr>
      </p:pic>
      <p:pic>
        <p:nvPicPr>
          <p:cNvPr id="159" name="Google Shape;159;p16"/>
          <p:cNvPicPr preferRelativeResize="0"/>
          <p:nvPr/>
        </p:nvPicPr>
        <p:blipFill>
          <a:blip r:embed="rId4"/>
          <a:stretch>
            <a:fillRect/>
          </a:stretch>
        </p:blipFill>
        <p:spPr>
          <a:xfrm>
            <a:off x="6686550" y="3715573"/>
            <a:ext cx="2128850" cy="1197500"/>
          </a:xfrm>
          <a:prstGeom prst="rect">
            <a:avLst/>
          </a:prstGeom>
          <a:noFill/>
          <a:ln>
            <a:noFill/>
          </a:ln>
        </p:spPr>
      </p:pic>
      <p:pic>
        <p:nvPicPr>
          <p:cNvPr id="160" name="Google Shape;160;p16"/>
          <p:cNvPicPr preferRelativeResize="0"/>
          <p:nvPr/>
        </p:nvPicPr>
        <p:blipFill>
          <a:blip r:embed="rId5"/>
          <a:stretch>
            <a:fillRect/>
          </a:stretch>
        </p:blipFill>
        <p:spPr>
          <a:xfrm>
            <a:off x="151549" y="3656200"/>
            <a:ext cx="2016941" cy="1425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Data Used </a:t>
            </a:r>
            <a:r>
              <a:rPr lang="en-GB" sz="1200" b="1"/>
              <a:t>(Abeer)</a:t>
            </a:r>
            <a:endParaRPr sz="1200" b="1"/>
          </a:p>
        </p:txBody>
      </p:sp>
      <p:sp>
        <p:nvSpPr>
          <p:cNvPr id="166" name="Google Shape;166;p17"/>
          <p:cNvSpPr txBox="1">
            <a:spLocks noGrp="1"/>
          </p:cNvSpPr>
          <p:nvPr>
            <p:ph type="body" idx="1"/>
          </p:nvPr>
        </p:nvSpPr>
        <p:spPr>
          <a:xfrm>
            <a:off x="787575" y="1059825"/>
            <a:ext cx="3613500" cy="34515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GB">
                <a:latin typeface="Calibri" panose="020F0502020204030204"/>
                <a:ea typeface="Calibri" panose="020F0502020204030204"/>
                <a:cs typeface="Calibri" panose="020F0502020204030204"/>
                <a:sym typeface="Calibri" panose="020F0502020204030204"/>
              </a:rPr>
              <a:t>The Spotify data used for this analysis is a contiguous dataset of over 30,000 songs with 12 audio features for each track, including confidence measures such as acousticness, liveness, speechiness, and instrumentalness; perceptual measures such as energy, loudness, danceability, and valence (positiveness), and descriptors such as duration, key, tempo, and mode.</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a:latin typeface="Calibri" panose="020F0502020204030204"/>
                <a:ea typeface="Calibri" panose="020F0502020204030204"/>
                <a:cs typeface="Calibri" panose="020F0502020204030204"/>
                <a:sym typeface="Calibri" panose="020F0502020204030204"/>
              </a:rPr>
              <a:t>Rows: 32,823</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a:latin typeface="Calibri" panose="020F0502020204030204"/>
                <a:ea typeface="Calibri" panose="020F0502020204030204"/>
                <a:cs typeface="Calibri" panose="020F0502020204030204"/>
                <a:sym typeface="Calibri" panose="020F0502020204030204"/>
              </a:rPr>
              <a:t>Columns:  23</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a:latin typeface="Calibri" panose="020F0502020204030204"/>
                <a:ea typeface="Calibri" panose="020F0502020204030204"/>
                <a:cs typeface="Calibri" panose="020F0502020204030204"/>
                <a:sym typeface="Calibri" panose="020F0502020204030204"/>
              </a:rPr>
              <a:t>Numerical variables: 13</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0"/>
              </a:spcAft>
              <a:buNone/>
            </a:pPr>
            <a:r>
              <a:rPr lang="en-GB">
                <a:latin typeface="Calibri" panose="020F0502020204030204"/>
                <a:ea typeface="Calibri" panose="020F0502020204030204"/>
                <a:cs typeface="Calibri" panose="020F0502020204030204"/>
                <a:sym typeface="Calibri" panose="020F0502020204030204"/>
              </a:rPr>
              <a:t>Categorical variables: 10</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1200"/>
              </a:spcBef>
              <a:spcAft>
                <a:spcPts val="1200"/>
              </a:spcAft>
              <a:buNone/>
            </a:pPr>
            <a:r>
              <a:rPr lang="en-GB">
                <a:latin typeface="Calibri" panose="020F0502020204030204"/>
                <a:ea typeface="Calibri" panose="020F0502020204030204"/>
                <a:cs typeface="Calibri" panose="020F0502020204030204"/>
                <a:sym typeface="Calibri" panose="020F0502020204030204"/>
              </a:rPr>
              <a:t>Target variable: Track Popularity</a:t>
            </a:r>
            <a:endParaRPr>
              <a:latin typeface="Calibri" panose="020F0502020204030204"/>
              <a:ea typeface="Calibri" panose="020F0502020204030204"/>
              <a:cs typeface="Calibri" panose="020F0502020204030204"/>
              <a:sym typeface="Calibri" panose="020F0502020204030204"/>
            </a:endParaRPr>
          </a:p>
        </p:txBody>
      </p:sp>
      <p:pic>
        <p:nvPicPr>
          <p:cNvPr id="167" name="Google Shape;167;p17"/>
          <p:cNvPicPr preferRelativeResize="0"/>
          <p:nvPr/>
        </p:nvPicPr>
        <p:blipFill>
          <a:blip r:embed="rId1"/>
          <a:stretch>
            <a:fillRect/>
          </a:stretch>
        </p:blipFill>
        <p:spPr>
          <a:xfrm>
            <a:off x="4627725" y="827200"/>
            <a:ext cx="3825350" cy="3866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Data Dictionary </a:t>
            </a:r>
            <a:r>
              <a:rPr lang="en-GB" sz="1200" b="1"/>
              <a:t>(Abeer)</a:t>
            </a:r>
            <a:endParaRPr sz="1200" b="1"/>
          </a:p>
        </p:txBody>
      </p:sp>
      <p:sp>
        <p:nvSpPr>
          <p:cNvPr id="173" name="Google Shape;173;p18"/>
          <p:cNvSpPr txBox="1">
            <a:spLocks noGrp="1"/>
          </p:cNvSpPr>
          <p:nvPr>
            <p:ph type="body" idx="1"/>
          </p:nvPr>
        </p:nvSpPr>
        <p:spPr>
          <a:xfrm>
            <a:off x="180300" y="1145350"/>
            <a:ext cx="8781000" cy="3011700"/>
          </a:xfrm>
          <a:prstGeom prst="rect">
            <a:avLst/>
          </a:prstGeom>
        </p:spPr>
        <p:txBody>
          <a:bodyPr spcFirstLastPara="1" wrap="square" lIns="91425" tIns="91425" rIns="91425" bIns="91425" anchor="t" anchorCtr="0">
            <a:noAutofit/>
          </a:bodyPr>
          <a:lstStyle/>
          <a:p>
            <a:pPr marL="977900" marR="228600" lvl="0" indent="-317500" algn="l" rtl="0">
              <a:lnSpc>
                <a:spcPct val="100000"/>
              </a:lnSpc>
              <a:spcBef>
                <a:spcPts val="140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Acousticness: Measure from 0.0 to 1.0 of whether the track is acoustic.</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Danceability: Measure from 0.0 to 1.0 how suitable a track is for dancing.</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Duration_ms: Duration of the track in milliseconds.</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Energy: Measure from 0.0 to 1.0 and represents a perceptual measure of intensity and activity.</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Valence: Measure from 0.0 to 1.0, describing the musical positiveness conveyed by a track.</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Instrumentalness: Measure from 0.0 to 1.0 that predicts whether a track contains no vocals.</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Liveness: Measure from 0.0 to 1.0 that detects the presence of an audience in the recording.</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Loudness: The overall loudness of a track in decibels (dB) from -60 to 0</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Speechiness: Measure from 0.0 to 1.0 that detects the presence of spoken words in a track.</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Key: The key the track is in, 0 = C, 1 = C♯/D♭, 2 = D, and so on.</a:t>
            </a:r>
            <a:endParaRPr sz="1400">
              <a:latin typeface="Calibri" panose="020F0502020204030204"/>
              <a:ea typeface="Calibri" panose="020F0502020204030204"/>
              <a:cs typeface="Calibri" panose="020F0502020204030204"/>
              <a:sym typeface="Calibri" panose="020F0502020204030204"/>
            </a:endParaRPr>
          </a:p>
          <a:p>
            <a:pPr marL="977900" marR="228600" lvl="0" indent="-317500" algn="l" rtl="0">
              <a:lnSpc>
                <a:spcPct val="100000"/>
              </a:lnSpc>
              <a:spcBef>
                <a:spcPts val="0"/>
              </a:spcBef>
              <a:spcAft>
                <a:spcPts val="0"/>
              </a:spcAft>
              <a:buClr>
                <a:schemeClr val="lt1"/>
              </a:buClr>
              <a:buSzPts val="1400"/>
              <a:buFont typeface="Calibri" panose="020F0502020204030204"/>
              <a:buChar char="●"/>
            </a:pPr>
            <a:r>
              <a:rPr lang="en-GB" sz="1400">
                <a:latin typeface="Calibri" panose="020F0502020204030204"/>
                <a:ea typeface="Calibri" panose="020F0502020204030204"/>
                <a:cs typeface="Calibri" panose="020F0502020204030204"/>
                <a:sym typeface="Calibri" panose="020F0502020204030204"/>
              </a:rPr>
              <a:t>Tempo: The overall estimated tempo of a track in beats per minute (BPM).</a:t>
            </a:r>
            <a:endParaRPr sz="1400">
              <a:latin typeface="Calibri" panose="020F0502020204030204"/>
              <a:ea typeface="Calibri" panose="020F0502020204030204"/>
              <a:cs typeface="Calibri" panose="020F0502020204030204"/>
              <a:sym typeface="Calibri" panose="020F0502020204030204"/>
            </a:endParaRPr>
          </a:p>
          <a:p>
            <a:pPr marL="0" lvl="0" indent="0" algn="l" rtl="0">
              <a:spcBef>
                <a:spcPts val="2400"/>
              </a:spcBef>
              <a:spcAft>
                <a:spcPts val="0"/>
              </a:spcAft>
              <a:buNone/>
            </a:pPr>
            <a:endParaRPr sz="1400">
              <a:latin typeface="Calibri" panose="020F0502020204030204"/>
              <a:ea typeface="Calibri" panose="020F0502020204030204"/>
              <a:cs typeface="Calibri" panose="020F0502020204030204"/>
              <a:sym typeface="Calibri" panose="020F0502020204030204"/>
            </a:endParaRPr>
          </a:p>
          <a:p>
            <a:pPr marL="0" lvl="0" indent="0" algn="l" rtl="0">
              <a:spcBef>
                <a:spcPts val="1100"/>
              </a:spcBef>
              <a:spcAft>
                <a:spcPts val="1200"/>
              </a:spcAft>
              <a:buNone/>
            </a:pPr>
            <a:endParaRPr sz="1400">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Calibri" panose="020F0502020204030204"/>
                <a:ea typeface="Calibri" panose="020F0502020204030204"/>
                <a:cs typeface="Calibri" panose="020F0502020204030204"/>
                <a:sym typeface="Calibri" panose="020F0502020204030204"/>
              </a:rPr>
              <a:t>Our approach </a:t>
            </a:r>
            <a:r>
              <a:rPr lang="en-GB" sz="1200" b="1">
                <a:latin typeface="Calibri" panose="020F0502020204030204"/>
                <a:ea typeface="Calibri" panose="020F0502020204030204"/>
                <a:cs typeface="Calibri" panose="020F0502020204030204"/>
                <a:sym typeface="Calibri" panose="020F0502020204030204"/>
              </a:rPr>
              <a:t>(Abeer)</a:t>
            </a:r>
            <a:endParaRPr sz="1200" b="1">
              <a:latin typeface="Calibri" panose="020F0502020204030204"/>
              <a:ea typeface="Calibri" panose="020F0502020204030204"/>
              <a:cs typeface="Calibri" panose="020F0502020204030204"/>
              <a:sym typeface="Calibri" panose="020F0502020204030204"/>
            </a:endParaRPr>
          </a:p>
        </p:txBody>
      </p:sp>
      <p:sp>
        <p:nvSpPr>
          <p:cNvPr id="179" name="Google Shape;179;p19"/>
          <p:cNvSpPr txBox="1">
            <a:spLocks noGrp="1"/>
          </p:cNvSpPr>
          <p:nvPr>
            <p:ph type="body" idx="1"/>
          </p:nvPr>
        </p:nvSpPr>
        <p:spPr>
          <a:xfrm>
            <a:off x="787575" y="1020925"/>
            <a:ext cx="3613500" cy="3587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Calibri" panose="020F0502020204030204"/>
              <a:buChar char="●"/>
            </a:pPr>
            <a:r>
              <a:rPr lang="en-GB" sz="1600" i="1">
                <a:latin typeface="Calibri" panose="020F0502020204030204"/>
                <a:ea typeface="Calibri" panose="020F0502020204030204"/>
                <a:cs typeface="Calibri" panose="020F0502020204030204"/>
                <a:sym typeface="Calibri" panose="020F0502020204030204"/>
              </a:rPr>
              <a:t>Since a song can be associated with multiple genres on Spotify, there may be cases of multiple instances of the same song appearing while analysing</a:t>
            </a:r>
            <a:endParaRPr sz="1600">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SzPts val="1600"/>
              <a:buFont typeface="Calibri" panose="020F0502020204030204"/>
              <a:buChar char="●"/>
            </a:pPr>
            <a:r>
              <a:rPr lang="en-GB" sz="1600">
                <a:latin typeface="Calibri" panose="020F0502020204030204"/>
                <a:ea typeface="Calibri" panose="020F0502020204030204"/>
                <a:cs typeface="Calibri" panose="020F0502020204030204"/>
                <a:sym typeface="Calibri" panose="020F0502020204030204"/>
              </a:rPr>
              <a:t>Identify the association between different types of songs</a:t>
            </a:r>
            <a:endParaRPr sz="1600">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SzPts val="1600"/>
              <a:buFont typeface="Calibri" panose="020F0502020204030204"/>
              <a:buChar char="●"/>
            </a:pPr>
            <a:r>
              <a:rPr lang="en-GB" sz="1600">
                <a:latin typeface="Calibri" panose="020F0502020204030204"/>
                <a:ea typeface="Calibri" panose="020F0502020204030204"/>
                <a:cs typeface="Calibri" panose="020F0502020204030204"/>
                <a:sym typeface="Calibri" panose="020F0502020204030204"/>
              </a:rPr>
              <a:t>An overview of the genres</a:t>
            </a:r>
            <a:endParaRPr sz="1600">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SzPts val="1600"/>
              <a:buFont typeface="Calibri" panose="020F0502020204030204"/>
              <a:buChar char="●"/>
            </a:pPr>
            <a:r>
              <a:rPr lang="en-GB" sz="1600">
                <a:latin typeface="Calibri" panose="020F0502020204030204"/>
                <a:ea typeface="Calibri" panose="020F0502020204030204"/>
                <a:cs typeface="Calibri" panose="020F0502020204030204"/>
                <a:sym typeface="Calibri" panose="020F0502020204030204"/>
              </a:rPr>
              <a:t>An analysis of the track popularity</a:t>
            </a:r>
            <a:endParaRPr sz="1600">
              <a:latin typeface="Calibri" panose="020F0502020204030204"/>
              <a:ea typeface="Calibri" panose="020F0502020204030204"/>
              <a:cs typeface="Calibri" panose="020F0502020204030204"/>
              <a:sym typeface="Calibri" panose="020F0502020204030204"/>
            </a:endParaRPr>
          </a:p>
          <a:p>
            <a:pPr marL="457200" lvl="0" indent="-330200" algn="l" rtl="0">
              <a:spcBef>
                <a:spcPts val="0"/>
              </a:spcBef>
              <a:spcAft>
                <a:spcPts val="0"/>
              </a:spcAft>
              <a:buSzPts val="1600"/>
              <a:buFont typeface="Calibri" panose="020F0502020204030204"/>
              <a:buChar char="●"/>
            </a:pPr>
            <a:r>
              <a:rPr lang="en-GB" sz="1600">
                <a:latin typeface="Calibri" panose="020F0502020204030204"/>
                <a:ea typeface="Calibri" panose="020F0502020204030204"/>
                <a:cs typeface="Calibri" panose="020F0502020204030204"/>
                <a:sym typeface="Calibri" panose="020F0502020204030204"/>
              </a:rPr>
              <a:t>Fitting model</a:t>
            </a:r>
            <a:endParaRPr sz="1600">
              <a:latin typeface="Calibri" panose="020F0502020204030204"/>
              <a:ea typeface="Calibri" panose="020F0502020204030204"/>
              <a:cs typeface="Calibri" panose="020F0502020204030204"/>
              <a:sym typeface="Calibri" panose="020F0502020204030204"/>
            </a:endParaRPr>
          </a:p>
          <a:p>
            <a:pPr marL="457200" lvl="0" indent="0" algn="l" rtl="0">
              <a:spcBef>
                <a:spcPts val="1200"/>
              </a:spcBef>
              <a:spcAft>
                <a:spcPts val="1200"/>
              </a:spcAft>
              <a:buNone/>
            </a:pPr>
          </a:p>
        </p:txBody>
      </p:sp>
      <p:pic>
        <p:nvPicPr>
          <p:cNvPr id="180" name="Google Shape;180;p19"/>
          <p:cNvPicPr preferRelativeResize="0"/>
          <p:nvPr/>
        </p:nvPicPr>
        <p:blipFill>
          <a:blip r:embed="rId1"/>
          <a:stretch>
            <a:fillRect/>
          </a:stretch>
        </p:blipFill>
        <p:spPr>
          <a:xfrm>
            <a:off x="4627725" y="827200"/>
            <a:ext cx="3825350" cy="3866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sz="2620" b="1"/>
              <a:t>Descriptive Analytics- Correlations</a:t>
            </a:r>
            <a:r>
              <a:rPr lang="en-GB" b="1"/>
              <a:t> </a:t>
            </a:r>
            <a:r>
              <a:rPr lang="en-GB" sz="1100" b="1"/>
              <a:t>(Abeer)</a:t>
            </a:r>
            <a:endParaRPr sz="1100" b="1"/>
          </a:p>
        </p:txBody>
      </p:sp>
      <p:sp>
        <p:nvSpPr>
          <p:cNvPr id="186" name="Google Shape;186;p20"/>
          <p:cNvSpPr txBox="1">
            <a:spLocks noGrp="1"/>
          </p:cNvSpPr>
          <p:nvPr>
            <p:ph type="body" idx="1"/>
          </p:nvPr>
        </p:nvSpPr>
        <p:spPr>
          <a:xfrm>
            <a:off x="458825" y="3130825"/>
            <a:ext cx="8057100" cy="1439100"/>
          </a:xfrm>
          <a:prstGeom prst="rect">
            <a:avLst/>
          </a:prstGeom>
        </p:spPr>
        <p:txBody>
          <a:bodyPr spcFirstLastPara="1" wrap="square" lIns="91425" tIns="91425" rIns="91425" bIns="91425" anchor="t" anchorCtr="0">
            <a:normAutofit fontScale="40000"/>
          </a:bodyPr>
          <a:lstStyle/>
          <a:p>
            <a:pPr marL="457200" lvl="0" indent="-306070" algn="l" rtl="0">
              <a:spcBef>
                <a:spcPts val="0"/>
              </a:spcBef>
              <a:spcAft>
                <a:spcPts val="0"/>
              </a:spcAft>
              <a:buSzPct val="100000"/>
              <a:buFont typeface="Calibri" panose="020F0502020204030204"/>
              <a:buChar char="●"/>
            </a:pPr>
            <a:r>
              <a:rPr lang="en-GB" sz="3050" b="1">
                <a:latin typeface="Calibri" panose="020F0502020204030204"/>
                <a:ea typeface="Calibri" panose="020F0502020204030204"/>
                <a:cs typeface="Calibri" panose="020F0502020204030204"/>
                <a:sym typeface="Calibri" panose="020F0502020204030204"/>
              </a:rPr>
              <a:t>Key Insights:</a:t>
            </a:r>
            <a:endParaRPr sz="3050" b="1">
              <a:latin typeface="Calibri" panose="020F0502020204030204"/>
              <a:ea typeface="Calibri" panose="020F0502020204030204"/>
              <a:cs typeface="Calibri" panose="020F0502020204030204"/>
              <a:sym typeface="Calibri" panose="020F0502020204030204"/>
            </a:endParaRPr>
          </a:p>
          <a:p>
            <a:pPr marL="914400" lvl="1" indent="-302260" algn="l" rtl="0">
              <a:lnSpc>
                <a:spcPct val="107000"/>
              </a:lnSpc>
              <a:spcBef>
                <a:spcPts val="0"/>
              </a:spcBef>
              <a:spcAft>
                <a:spcPts val="0"/>
              </a:spcAft>
              <a:buSzPct val="100000"/>
              <a:buFont typeface="Calibri" panose="020F0502020204030204"/>
              <a:buChar char="○"/>
            </a:pPr>
            <a:r>
              <a:rPr lang="en-GB" sz="2900">
                <a:latin typeface="Calibri" panose="020F0502020204030204"/>
                <a:ea typeface="Calibri" panose="020F0502020204030204"/>
                <a:cs typeface="Calibri" panose="020F0502020204030204"/>
                <a:sym typeface="Calibri" panose="020F0502020204030204"/>
              </a:rPr>
              <a:t>It appears that track_popularity has no strong link with any of the features provided.</a:t>
            </a:r>
            <a:endParaRPr sz="2900">
              <a:latin typeface="Calibri" panose="020F0502020204030204"/>
              <a:ea typeface="Calibri" panose="020F0502020204030204"/>
              <a:cs typeface="Calibri" panose="020F0502020204030204"/>
              <a:sym typeface="Calibri" panose="020F0502020204030204"/>
            </a:endParaRPr>
          </a:p>
          <a:p>
            <a:pPr marL="914400" lvl="1" indent="-302260" algn="l" rtl="0">
              <a:spcBef>
                <a:spcPts val="0"/>
              </a:spcBef>
              <a:spcAft>
                <a:spcPts val="0"/>
              </a:spcAft>
              <a:buSzPct val="100000"/>
              <a:buFont typeface="Calibri" panose="020F0502020204030204"/>
              <a:buChar char="○"/>
            </a:pPr>
            <a:r>
              <a:rPr lang="en-GB" sz="2900">
                <a:latin typeface="Calibri" panose="020F0502020204030204"/>
                <a:ea typeface="Calibri" panose="020F0502020204030204"/>
                <a:cs typeface="Calibri" panose="020F0502020204030204"/>
                <a:sym typeface="Calibri" panose="020F0502020204030204"/>
              </a:rPr>
              <a:t>The average duration of a song in the dataset is 225799.811622 ms or 3 minutes and 45 second.</a:t>
            </a:r>
            <a:endParaRPr sz="2900">
              <a:latin typeface="Calibri" panose="020F0502020204030204"/>
              <a:ea typeface="Calibri" panose="020F0502020204030204"/>
              <a:cs typeface="Calibri" panose="020F0502020204030204"/>
              <a:sym typeface="Calibri" panose="020F0502020204030204"/>
            </a:endParaRPr>
          </a:p>
          <a:p>
            <a:pPr marL="914400" lvl="1" indent="-302260" algn="l" rtl="0">
              <a:spcBef>
                <a:spcPts val="0"/>
              </a:spcBef>
              <a:spcAft>
                <a:spcPts val="0"/>
              </a:spcAft>
              <a:buSzPct val="100000"/>
              <a:buFont typeface="Calibri" panose="020F0502020204030204"/>
              <a:buChar char="○"/>
            </a:pPr>
            <a:r>
              <a:rPr lang="en-GB" sz="2900">
                <a:latin typeface="Calibri" panose="020F0502020204030204"/>
                <a:ea typeface="Calibri" panose="020F0502020204030204"/>
                <a:cs typeface="Calibri" panose="020F0502020204030204"/>
                <a:sym typeface="Calibri" panose="020F0502020204030204"/>
              </a:rPr>
              <a:t>Maximum duration of a song in the dataset is 8.63 minutes; Minimum of a song in the dataset is 0.07 minutes.</a:t>
            </a:r>
            <a:endParaRPr sz="2900">
              <a:latin typeface="Calibri" panose="020F0502020204030204"/>
              <a:ea typeface="Calibri" panose="020F0502020204030204"/>
              <a:cs typeface="Calibri" panose="020F0502020204030204"/>
              <a:sym typeface="Calibri" panose="020F0502020204030204"/>
            </a:endParaRPr>
          </a:p>
          <a:p>
            <a:pPr marL="457200" lvl="0" indent="0" algn="l" rtl="0">
              <a:spcBef>
                <a:spcPts val="1200"/>
              </a:spcBef>
              <a:spcAft>
                <a:spcPts val="1200"/>
              </a:spcAft>
              <a:buNone/>
            </a:pPr>
            <a:endParaRPr sz="2310"/>
          </a:p>
        </p:txBody>
      </p:sp>
      <p:pic>
        <p:nvPicPr>
          <p:cNvPr id="187" name="Google Shape;187;p20"/>
          <p:cNvPicPr preferRelativeResize="0"/>
          <p:nvPr/>
        </p:nvPicPr>
        <p:blipFill>
          <a:blip r:embed="rId1"/>
          <a:stretch>
            <a:fillRect/>
          </a:stretch>
        </p:blipFill>
        <p:spPr>
          <a:xfrm>
            <a:off x="152400" y="1000950"/>
            <a:ext cx="8839199" cy="1841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1"/>
          <p:cNvSpPr txBox="1">
            <a:spLocks noGrp="1"/>
          </p:cNvSpPr>
          <p:nvPr>
            <p:ph type="title"/>
          </p:nvPr>
        </p:nvSpPr>
        <p:spPr>
          <a:xfrm>
            <a:off x="1297500" y="393750"/>
            <a:ext cx="7038900" cy="45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Correlation- Heat Map </a:t>
            </a:r>
            <a:r>
              <a:rPr lang="en-GB" sz="1300" b="1"/>
              <a:t>continued</a:t>
            </a:r>
            <a:r>
              <a:rPr lang="en-GB" b="1"/>
              <a:t> </a:t>
            </a:r>
            <a:r>
              <a:rPr lang="en-GB" sz="1100" b="1"/>
              <a:t>(Abeer)</a:t>
            </a:r>
            <a:endParaRPr sz="1100" b="1"/>
          </a:p>
        </p:txBody>
      </p:sp>
      <p:sp>
        <p:nvSpPr>
          <p:cNvPr id="193" name="Google Shape;193;p21"/>
          <p:cNvSpPr txBox="1">
            <a:spLocks noGrp="1"/>
          </p:cNvSpPr>
          <p:nvPr>
            <p:ph type="body" idx="1"/>
          </p:nvPr>
        </p:nvSpPr>
        <p:spPr>
          <a:xfrm>
            <a:off x="212100" y="784775"/>
            <a:ext cx="3308700" cy="4135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Creating correlation matrix by using a heatmap for numeric only variable</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With a -0.14 connection between track_popularity and duration_ms, longer tracks are associated with lower track popularity on average. The connection is weak, and other factors may play a role in the overall picture. </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According to the correlation value of -0.15, tracks with more instrumentality are connected with lower track popularity on average. The association is weak, and other variables may influence track popularity. </a:t>
            </a: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endParaRPr sz="1400">
              <a:latin typeface="Calibri" panose="020F0502020204030204"/>
              <a:ea typeface="Calibri" panose="020F0502020204030204"/>
              <a:cs typeface="Calibri" panose="020F0502020204030204"/>
              <a:sym typeface="Calibri" panose="020F0502020204030204"/>
            </a:endParaRPr>
          </a:p>
          <a:p>
            <a:pPr marL="0" lvl="0" indent="0" algn="l" rtl="0">
              <a:lnSpc>
                <a:spcPct val="100000"/>
              </a:lnSpc>
              <a:spcBef>
                <a:spcPts val="0"/>
              </a:spcBef>
              <a:spcAft>
                <a:spcPts val="0"/>
              </a:spcAft>
              <a:buNone/>
            </a:pPr>
            <a:r>
              <a:rPr lang="en-GB" sz="1400">
                <a:latin typeface="Calibri" panose="020F0502020204030204"/>
                <a:ea typeface="Calibri" panose="020F0502020204030204"/>
                <a:cs typeface="Calibri" panose="020F0502020204030204"/>
                <a:sym typeface="Calibri" panose="020F0502020204030204"/>
              </a:rPr>
              <a:t>The playlists' genres are largely evenly represented.</a:t>
            </a:r>
            <a:endParaRPr sz="1400">
              <a:latin typeface="Calibri" panose="020F0502020204030204"/>
              <a:ea typeface="Calibri" panose="020F0502020204030204"/>
              <a:cs typeface="Calibri" panose="020F0502020204030204"/>
              <a:sym typeface="Calibri" panose="020F0502020204030204"/>
            </a:endParaRPr>
          </a:p>
          <a:p>
            <a:pPr marL="457200" lvl="0" indent="0" algn="l" rtl="0">
              <a:spcBef>
                <a:spcPts val="0"/>
              </a:spcBef>
              <a:spcAft>
                <a:spcPts val="1200"/>
              </a:spcAft>
              <a:buNone/>
            </a:pPr>
          </a:p>
        </p:txBody>
      </p:sp>
      <p:pic>
        <p:nvPicPr>
          <p:cNvPr id="194" name="Google Shape;194;p21"/>
          <p:cNvPicPr preferRelativeResize="0"/>
          <p:nvPr/>
        </p:nvPicPr>
        <p:blipFill>
          <a:blip r:embed="rId1"/>
          <a:stretch>
            <a:fillRect/>
          </a:stretch>
        </p:blipFill>
        <p:spPr>
          <a:xfrm>
            <a:off x="3595150" y="1000950"/>
            <a:ext cx="5396450" cy="39198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8165</Words>
  <Application>WPS Presentation</Application>
  <PresentationFormat>On-screen Show (16:9)</PresentationFormat>
  <Paragraphs>208</Paragraphs>
  <Slides>26</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26</vt:i4>
      </vt:variant>
    </vt:vector>
  </HeadingPairs>
  <TitlesOfParts>
    <vt:vector size="37" baseType="lpstr">
      <vt:lpstr>Arial</vt:lpstr>
      <vt:lpstr>SimSun</vt:lpstr>
      <vt:lpstr>Wingdings</vt:lpstr>
      <vt:lpstr>Arial</vt:lpstr>
      <vt:lpstr>Montserrat</vt:lpstr>
      <vt:lpstr>Lato</vt:lpstr>
      <vt:lpstr>Calibri</vt:lpstr>
      <vt:lpstr>Courier New</vt:lpstr>
      <vt:lpstr>Microsoft YaHei</vt:lpstr>
      <vt:lpstr>Arial Unicode MS</vt:lpstr>
      <vt:lpstr>Focus</vt:lpstr>
      <vt:lpstr>PowerPoint 演示文稿</vt:lpstr>
      <vt:lpstr>Conclusion</vt:lpstr>
      <vt:lpstr>Introduction</vt:lpstr>
      <vt:lpstr>Problem Statement</vt:lpstr>
      <vt:lpstr>Data Used (Abeer)</vt:lpstr>
      <vt:lpstr>Data Dictionary (Abeer)</vt:lpstr>
      <vt:lpstr>Our approach (Abeer)</vt:lpstr>
      <vt:lpstr>Descriptive Analytics- Correlations (Abeer)</vt:lpstr>
      <vt:lpstr>Correlation- Heat Map continued (Abeer)</vt:lpstr>
      <vt:lpstr>Descriptive Analytics continued (Abeer)</vt:lpstr>
      <vt:lpstr>Dataset Visualization (Abeer)</vt:lpstr>
      <vt:lpstr>Average Track Popularity by Genre (Abeer)</vt:lpstr>
      <vt:lpstr>Track Popularity by Playlist (Abeer)</vt:lpstr>
      <vt:lpstr>Genres of the Playlists (Abeer)</vt:lpstr>
      <vt:lpstr>Song Key Feature over the Years (Abeer)</vt:lpstr>
      <vt:lpstr>Playlist genre (Abeer)</vt:lpstr>
      <vt:lpstr>Data Preprocessing (Abeer)</vt:lpstr>
      <vt:lpstr>Preparing the Dataset (Abeer)</vt:lpstr>
      <vt:lpstr>Fitting Model</vt:lpstr>
      <vt:lpstr>Linear Regression Model</vt:lpstr>
      <vt:lpstr>PowerPoint 演示文稿</vt:lpstr>
      <vt:lpstr>Decision Tree</vt:lpstr>
      <vt:lpstr>PowerPoint 演示文稿</vt:lpstr>
      <vt:lpstr>PowerPoint 演示文稿</vt:lpstr>
      <vt:lpstr>Conclusions (Abeer)</vt:lpstr>
      <vt:lpstr>Conclusions continued (Abeer)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PMYLS</cp:lastModifiedBy>
  <cp:revision>5</cp:revision>
  <dcterms:created xsi:type="dcterms:W3CDTF">2023-12-10T05:30:25Z</dcterms:created>
  <dcterms:modified xsi:type="dcterms:W3CDTF">2023-12-10T06:11:57Z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358F9A1961CF41D4A1FA012D267D0667_12</vt:lpwstr>
  </property>
  <property fmtid="{D5CDD505-2E9C-101B-9397-08002B2CF9AE}" pid="3" name="KSOProductBuildVer">
    <vt:lpwstr>1033-12.2.0.13359</vt:lpwstr>
  </property>
</Properties>
</file>